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4" r:id="rId3"/>
    <p:sldMasterId id="2147483725" r:id="rId4"/>
    <p:sldMasterId id="2147483726" r:id="rId5"/>
    <p:sldMasterId id="214748372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6858000" cx="12192000"/>
  <p:notesSz cx="6858000" cy="9144000"/>
  <p:embeddedFontLst>
    <p:embeddedFont>
      <p:font typeface="Titillium Web SemiBold"/>
      <p:regular r:id="rId20"/>
      <p:bold r:id="rId21"/>
      <p:italic r:id="rId22"/>
      <p:boldItalic r:id="rId23"/>
    </p:embeddedFont>
    <p:embeddedFont>
      <p:font typeface="Roboto Thin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Titillium Web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SemiBold-regular.fntdata"/><Relationship Id="rId22" Type="http://schemas.openxmlformats.org/officeDocument/2006/relationships/font" Target="fonts/TitilliumWebSemiBold-italic.fntdata"/><Relationship Id="rId21" Type="http://schemas.openxmlformats.org/officeDocument/2006/relationships/font" Target="fonts/TitilliumWebSemiBold-bold.fntdata"/><Relationship Id="rId24" Type="http://schemas.openxmlformats.org/officeDocument/2006/relationships/font" Target="fonts/RobotoThin-regular.fntdata"/><Relationship Id="rId23" Type="http://schemas.openxmlformats.org/officeDocument/2006/relationships/font" Target="fonts/TitilliumWebSemiBold-boldItalic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font" Target="fonts/RobotoThin-italic.fntdata"/><Relationship Id="rId25" Type="http://schemas.openxmlformats.org/officeDocument/2006/relationships/font" Target="fonts/RobotoThin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obotoThin-bold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Roboto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4.xml"/><Relationship Id="rId33" Type="http://schemas.openxmlformats.org/officeDocument/2006/relationships/font" Target="fonts/TitilliumWeb-bold.fntdata"/><Relationship Id="rId10" Type="http://schemas.openxmlformats.org/officeDocument/2006/relationships/slide" Target="slides/slide3.xml"/><Relationship Id="rId32" Type="http://schemas.openxmlformats.org/officeDocument/2006/relationships/font" Target="fonts/TitilliumWeb-regular.fntdata"/><Relationship Id="rId13" Type="http://schemas.openxmlformats.org/officeDocument/2006/relationships/slide" Target="slides/slide6.xml"/><Relationship Id="rId35" Type="http://schemas.openxmlformats.org/officeDocument/2006/relationships/font" Target="fonts/TitilliumWeb-boldItalic.fntdata"/><Relationship Id="rId12" Type="http://schemas.openxmlformats.org/officeDocument/2006/relationships/slide" Target="slides/slide5.xml"/><Relationship Id="rId34" Type="http://schemas.openxmlformats.org/officeDocument/2006/relationships/font" Target="fonts/TitilliumWeb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87425" y="1143000"/>
            <a:ext cx="48831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81a89871b1_0_3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81a89871b1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381a89871b1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81a89871b1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381a89871b1_0_3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1a6404889_0_14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a1a6404889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a1a6404889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a1e788db35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3a1e788db35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a1e788db35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g3a1e788db35_0_3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e6dc86f5f_0_2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4e6dc86f5f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34e6dc86f5f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a1a6404889_0_0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a1a640488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a1a640488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31cd38bcfa_0_58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31cd38bcfa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331cd38bcfa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a1e788db35_0_371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a1e788db35_0_3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3a1e788db35_0_3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81a89871b1_0_290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81a89871b1_0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381a89871b1_0_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1a89871b1_0_385:notes"/>
          <p:cNvSpPr/>
          <p:nvPr>
            <p:ph idx="2" type="sldImg"/>
          </p:nvPr>
        </p:nvSpPr>
        <p:spPr>
          <a:xfrm>
            <a:off x="987425" y="1143000"/>
            <a:ext cx="48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81a89871b1_0_3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381a89871b1_0_3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914401" y="1122364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505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4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023"/>
            </a:lvl1pPr>
            <a:lvl2pPr lvl="1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1686"/>
            </a:lvl2pPr>
            <a:lvl3pPr lvl="2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517"/>
            </a:lvl3pPr>
            <a:lvl4pPr lvl="3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4pPr>
            <a:lvl5pPr lvl="4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5pPr>
            <a:lvl6pPr lvl="5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6pPr>
            <a:lvl7pPr lvl="6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7pPr>
            <a:lvl8pPr lvl="7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8pPr>
            <a:lvl9pPr lvl="8" algn="ctr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269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2564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2696"/>
            </a:lvl1pPr>
            <a:lvl2pPr indent="-424561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2359"/>
            </a:lvl2pPr>
            <a:lvl3pPr indent="-39662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023"/>
            </a:lvl3pPr>
            <a:lvl4pPr indent="-368617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4pPr>
            <a:lvl5pPr indent="-368617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5pPr>
            <a:lvl6pPr indent="-368617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6pPr>
            <a:lvl7pPr indent="-368617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7pPr>
            <a:lvl8pPr indent="-368617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8pPr>
            <a:lvl9pPr indent="-368617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1686"/>
            </a:lvl9pPr>
          </a:lstStyle>
          <a:p/>
        </p:txBody>
      </p:sp>
      <p:sp>
        <p:nvSpPr>
          <p:cNvPr id="68" name="Google Shape;68;p12"/>
          <p:cNvSpPr txBox="1"/>
          <p:nvPr>
            <p:ph idx="2" type="body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1pPr>
            <a:lvl2pPr indent="-2286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179"/>
            </a:lvl2pPr>
            <a:lvl3pPr indent="-2286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010"/>
            </a:lvl3pPr>
            <a:lvl4pPr indent="-2286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4pPr>
            <a:lvl5pPr indent="-2286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5pPr>
            <a:lvl6pPr indent="-2286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6pPr>
            <a:lvl7pPr indent="-2286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7pPr>
            <a:lvl8pPr indent="-2286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8pPr>
            <a:lvl9pPr indent="-2286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9pPr>
          </a:lstStyle>
          <a:p/>
        </p:txBody>
      </p:sp>
      <p:sp>
        <p:nvSpPr>
          <p:cNvPr id="69" name="Google Shape;69;p12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269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/>
          <p:nvPr>
            <p:ph idx="2" type="pic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3"/>
          <p:cNvSpPr txBox="1"/>
          <p:nvPr>
            <p:ph idx="1" type="body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348"/>
            </a:lvl1pPr>
            <a:lvl2pPr indent="-2286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179"/>
            </a:lvl2pPr>
            <a:lvl3pPr indent="-2286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010"/>
            </a:lvl3pPr>
            <a:lvl4pPr indent="-2286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4pPr>
            <a:lvl5pPr indent="-2286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5pPr>
            <a:lvl6pPr indent="-2286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6pPr>
            <a:lvl7pPr indent="-2286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7pPr>
            <a:lvl8pPr indent="-2286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8pPr>
            <a:lvl9pPr indent="-2286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842"/>
            </a:lvl9pPr>
          </a:lstStyle>
          <a:p/>
        </p:txBody>
      </p:sp>
      <p:sp>
        <p:nvSpPr>
          <p:cNvPr id="76" name="Google Shape;76;p13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" type="body"/>
          </p:nvPr>
        </p:nvSpPr>
        <p:spPr>
          <a:xfrm rot="5400000">
            <a:off x="3920331" y="-1256504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 rot="5400000">
            <a:off x="7133433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 rot="5400000">
            <a:off x="1799434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square with yellow stars on it&#10;&#10;Description automatically generated with low confidence"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3778" y="6356352"/>
            <a:ext cx="3335740" cy="22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0269" y="392552"/>
            <a:ext cx="2828599" cy="13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26">
          <p15:clr>
            <a:srgbClr val="FBAE40"/>
          </p15:clr>
        </p15:guide>
        <p15:guide id="2" pos="449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square with yellow stars on it&#10;&#10;Description automatically generated with low confidence" id="99" name="Google Shape;9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3778" y="6356352"/>
            <a:ext cx="3335740" cy="22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0269" y="392552"/>
            <a:ext cx="2828599" cy="1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>
            <p:ph type="title"/>
          </p:nvPr>
        </p:nvSpPr>
        <p:spPr>
          <a:xfrm>
            <a:off x="1159805" y="865522"/>
            <a:ext cx="7103961" cy="132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27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91"/>
              <a:buFont typeface="Arial"/>
              <a:buNone/>
              <a:defRPr b="1" i="0" sz="389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55">
          <p15:clr>
            <a:srgbClr val="FBAE40"/>
          </p15:clr>
        </p15:guide>
        <p15:guide id="2" pos="81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bg>
      <p:bgPr>
        <a:solidFill>
          <a:srgbClr val="00ABA5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9313984" y="6356350"/>
            <a:ext cx="2743200" cy="36494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35675" lIns="71400" spcFirstLastPara="1" rIns="71400" wrap="square" tIns="3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omputer&#10;&#10;Description automatically generated with low confidence" id="104" name="Google Shape;10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9832" y="6137244"/>
            <a:ext cx="2786203" cy="4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1010688" y="908050"/>
            <a:ext cx="8742800" cy="792198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b="1" i="0" sz="3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635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635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635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 Page">
  <p:cSld name="Main Title Page">
    <p:bg>
      <p:bgPr>
        <a:solidFill>
          <a:srgbClr val="1D4F9D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10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/>
          <p:nvPr/>
        </p:nvSpPr>
        <p:spPr>
          <a:xfrm>
            <a:off x="0" y="5328745"/>
            <a:ext cx="12192000" cy="1529565"/>
          </a:xfrm>
          <a:prstGeom prst="rect">
            <a:avLst/>
          </a:prstGeom>
          <a:solidFill>
            <a:srgbClr val="004F9D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0" y="0"/>
            <a:ext cx="12192000" cy="5328554"/>
          </a:xfrm>
          <a:prstGeom prst="rect">
            <a:avLst/>
          </a:prstGeom>
          <a:solidFill>
            <a:srgbClr val="5D247F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 with low confidence" id="110" name="Google Shape;1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1403" y="5572540"/>
            <a:ext cx="6229200" cy="932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lant, vegetable&#10;&#10;Description automatically generated" id="111" name="Google Shape;1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51" y="326258"/>
            <a:ext cx="10807700" cy="416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ext 2">
  <p:cSld name="Image Text 2">
    <p:bg>
      <p:bgPr>
        <a:solidFill>
          <a:srgbClr val="5D247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food, dish&#10;&#10;Description automatically generated" id="113" name="Google Shape;11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9238" y="0"/>
            <a:ext cx="6862767" cy="6104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rectangle&#10;&#10;Description automatically generated"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1149" y="58738"/>
            <a:ext cx="6742112" cy="5999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01499" y="557914"/>
            <a:ext cx="3100400" cy="792198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b="1" i="0" sz="3700"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indent="-4635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2pPr>
            <a:lvl3pPr indent="-4635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4pPr>
            <a:lvl5pPr indent="-4635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2" type="body"/>
          </p:nvPr>
        </p:nvSpPr>
        <p:spPr>
          <a:xfrm>
            <a:off x="614019" y="1649704"/>
            <a:ext cx="4271600" cy="3791512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8610600" y="6356350"/>
            <a:ext cx="2743200" cy="3649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omputer&#10;&#10;Description automatically generated with low confidence" id="118" name="Google Shape;11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832" y="6137244"/>
            <a:ext cx="2786197" cy="417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a baby&#10;&#10;Description automatically generated with low confidence" id="120" name="Google Shape;12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4389" y="-262233"/>
            <a:ext cx="5611067" cy="500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9313984" y="6356350"/>
            <a:ext cx="2743200" cy="36494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35675" lIns="71400" spcFirstLastPara="1" rIns="71400" wrap="square" tIns="3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1276355" y="1822169"/>
            <a:ext cx="7892000" cy="3791512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D4F9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D4F9D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D4F9D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D4F9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678180" y="707718"/>
            <a:ext cx="3100400" cy="792198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247F"/>
              </a:buClr>
              <a:buSzPts val="3700"/>
              <a:buFont typeface="Arial"/>
              <a:buNone/>
              <a:defRPr b="1" i="0" sz="3700" u="none" cap="none" strike="noStrike">
                <a:solidFill>
                  <a:srgbClr val="5D24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635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635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635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Shape&#10;&#10;Description automatically generated with medium confidence"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525" y="6137275"/>
            <a:ext cx="2803440" cy="41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dience 1">
  <p:cSld name="Audience 1">
    <p:bg>
      <p:bgPr>
        <a:solidFill>
          <a:srgbClr val="004F9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0" y="0"/>
            <a:ext cx="6096000" cy="6858119"/>
          </a:xfrm>
          <a:prstGeom prst="rect">
            <a:avLst/>
          </a:prstGeom>
          <a:solidFill>
            <a:srgbClr val="5D247F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2">
            <a:alphaModFix/>
          </a:blip>
          <a:srcRect b="0" l="16684" r="16684" t="0"/>
          <a:stretch/>
        </p:blipFill>
        <p:spPr>
          <a:xfrm>
            <a:off x="761705" y="889569"/>
            <a:ext cx="4523600" cy="402650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1701" y="1030288"/>
            <a:ext cx="4243388" cy="3777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2030199" y="2815054"/>
            <a:ext cx="2097200" cy="612752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highlight>
                  <a:srgbClr val="1D3076"/>
                </a:highlight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9313984" y="6356350"/>
            <a:ext cx="2743200" cy="36494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35675" lIns="71400" spcFirstLastPara="1" rIns="71400" wrap="square" tIns="3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omputer&#10;&#10;Description automatically generated with low confidence" id="131" name="Google Shape;1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832" y="6137244"/>
            <a:ext cx="2786203" cy="417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 1">
  <p:cSld name="4_Custom Layou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>
            <p:ph type="ctrTitle"/>
          </p:nvPr>
        </p:nvSpPr>
        <p:spPr>
          <a:xfrm>
            <a:off x="1632317" y="1488815"/>
            <a:ext cx="8282400" cy="2021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b="1" sz="5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" type="subTitle"/>
          </p:nvPr>
        </p:nvSpPr>
        <p:spPr>
          <a:xfrm>
            <a:off x="1733075" y="4421607"/>
            <a:ext cx="8695600" cy="836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idx="1" type="body"/>
          </p:nvPr>
        </p:nvSpPr>
        <p:spPr>
          <a:xfrm>
            <a:off x="838200" y="1825625"/>
            <a:ext cx="10515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5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5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/>
          <p:nvPr>
            <p:ph type="title"/>
          </p:nvPr>
        </p:nvSpPr>
        <p:spPr>
          <a:xfrm>
            <a:off x="831851" y="1709739"/>
            <a:ext cx="10515600" cy="2852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6"/>
          <p:cNvSpPr txBox="1"/>
          <p:nvPr>
            <p:ph idx="1" type="body"/>
          </p:nvPr>
        </p:nvSpPr>
        <p:spPr>
          <a:xfrm>
            <a:off x="831851" y="4589464"/>
            <a:ext cx="10515600" cy="1500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7" name="Google Shape;177;p36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6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6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838200" y="1825625"/>
            <a:ext cx="5181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37"/>
          <p:cNvSpPr txBox="1"/>
          <p:nvPr>
            <p:ph idx="2" type="body"/>
          </p:nvPr>
        </p:nvSpPr>
        <p:spPr>
          <a:xfrm>
            <a:off x="6172200" y="1825625"/>
            <a:ext cx="5181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7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7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8"/>
          <p:cNvSpPr txBox="1"/>
          <p:nvPr>
            <p:ph type="title"/>
          </p:nvPr>
        </p:nvSpPr>
        <p:spPr>
          <a:xfrm>
            <a:off x="839788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8"/>
          <p:cNvSpPr txBox="1"/>
          <p:nvPr>
            <p:ph idx="1" type="body"/>
          </p:nvPr>
        </p:nvSpPr>
        <p:spPr>
          <a:xfrm>
            <a:off x="839789" y="1681163"/>
            <a:ext cx="5157600" cy="823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0" name="Google Shape;190;p38"/>
          <p:cNvSpPr txBox="1"/>
          <p:nvPr>
            <p:ph idx="2" type="body"/>
          </p:nvPr>
        </p:nvSpPr>
        <p:spPr>
          <a:xfrm>
            <a:off x="839789" y="2505074"/>
            <a:ext cx="5157600" cy="36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38"/>
          <p:cNvSpPr txBox="1"/>
          <p:nvPr>
            <p:ph idx="3" type="body"/>
          </p:nvPr>
        </p:nvSpPr>
        <p:spPr>
          <a:xfrm>
            <a:off x="6172200" y="1681163"/>
            <a:ext cx="5183200" cy="823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2" name="Google Shape;192;p38"/>
          <p:cNvSpPr txBox="1"/>
          <p:nvPr>
            <p:ph idx="4" type="body"/>
          </p:nvPr>
        </p:nvSpPr>
        <p:spPr>
          <a:xfrm>
            <a:off x="6172200" y="2505074"/>
            <a:ext cx="5183200" cy="36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38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8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8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9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9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9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40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0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/>
          <p:nvPr>
            <p:ph type="title"/>
          </p:nvPr>
        </p:nvSpPr>
        <p:spPr>
          <a:xfrm>
            <a:off x="839788" y="457199"/>
            <a:ext cx="3932400" cy="16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5183188" y="987426"/>
            <a:ext cx="6172400" cy="4873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08" name="Google Shape;208;p41"/>
          <p:cNvSpPr txBox="1"/>
          <p:nvPr>
            <p:ph idx="2" type="body"/>
          </p:nvPr>
        </p:nvSpPr>
        <p:spPr>
          <a:xfrm>
            <a:off x="839788" y="2057400"/>
            <a:ext cx="3932400" cy="38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09" name="Google Shape;209;p41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1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41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/>
          <p:nvPr>
            <p:ph type="title"/>
          </p:nvPr>
        </p:nvSpPr>
        <p:spPr>
          <a:xfrm>
            <a:off x="839788" y="457199"/>
            <a:ext cx="3932400" cy="16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2"/>
          <p:cNvSpPr/>
          <p:nvPr>
            <p:ph idx="2" type="pic"/>
          </p:nvPr>
        </p:nvSpPr>
        <p:spPr>
          <a:xfrm>
            <a:off x="5183188" y="987426"/>
            <a:ext cx="6172400" cy="487353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42"/>
          <p:cNvSpPr txBox="1"/>
          <p:nvPr>
            <p:ph idx="1" type="body"/>
          </p:nvPr>
        </p:nvSpPr>
        <p:spPr>
          <a:xfrm>
            <a:off x="839788" y="2057400"/>
            <a:ext cx="3932400" cy="38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16" name="Google Shape;216;p42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2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2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3"/>
          <p:cNvSpPr txBox="1"/>
          <p:nvPr>
            <p:ph idx="1" type="body"/>
          </p:nvPr>
        </p:nvSpPr>
        <p:spPr>
          <a:xfrm rot="5400000">
            <a:off x="3920394" y="-1256569"/>
            <a:ext cx="4351213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43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3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3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4"/>
          <p:cNvSpPr txBox="1"/>
          <p:nvPr>
            <p:ph type="title"/>
          </p:nvPr>
        </p:nvSpPr>
        <p:spPr>
          <a:xfrm rot="5400000">
            <a:off x="7133548" y="1956577"/>
            <a:ext cx="5811705" cy="2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4"/>
          <p:cNvSpPr txBox="1"/>
          <p:nvPr>
            <p:ph idx="1" type="body"/>
          </p:nvPr>
        </p:nvSpPr>
        <p:spPr>
          <a:xfrm rot="5400000">
            <a:off x="1799448" y="-596223"/>
            <a:ext cx="5811705" cy="7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4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4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4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6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46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7"/>
          <p:cNvSpPr txBox="1"/>
          <p:nvPr>
            <p:ph type="ctrTitle"/>
          </p:nvPr>
        </p:nvSpPr>
        <p:spPr>
          <a:xfrm>
            <a:off x="1632317" y="1488815"/>
            <a:ext cx="8282400" cy="2021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b="1" sz="5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7"/>
          <p:cNvSpPr txBox="1"/>
          <p:nvPr>
            <p:ph idx="1" type="subTitle"/>
          </p:nvPr>
        </p:nvSpPr>
        <p:spPr>
          <a:xfrm>
            <a:off x="1733075" y="4421607"/>
            <a:ext cx="8695600" cy="836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8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9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9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0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rgbClr val="FFFF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52"/>
          <p:cNvSpPr txBox="1"/>
          <p:nvPr>
            <p:ph idx="1" type="body"/>
          </p:nvPr>
        </p:nvSpPr>
        <p:spPr>
          <a:xfrm>
            <a:off x="838200" y="1874646"/>
            <a:ext cx="10515600" cy="461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1159805" y="865522"/>
            <a:ext cx="7103961" cy="132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274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46"/>
              <a:buFont typeface="Arial"/>
              <a:buNone/>
              <a:defRPr b="1" i="0" sz="1945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04">
          <p15:clr>
            <a:srgbClr val="FBAE40"/>
          </p15:clr>
        </p15:guide>
        <p15:guide id="2" pos="574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3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53"/>
          <p:cNvSpPr txBox="1"/>
          <p:nvPr>
            <p:ph idx="1" type="body"/>
          </p:nvPr>
        </p:nvSpPr>
        <p:spPr>
          <a:xfrm>
            <a:off x="838200" y="1825625"/>
            <a:ext cx="10515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53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53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53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4"/>
          <p:cNvSpPr txBox="1"/>
          <p:nvPr>
            <p:ph type="title"/>
          </p:nvPr>
        </p:nvSpPr>
        <p:spPr>
          <a:xfrm>
            <a:off x="831851" y="1709739"/>
            <a:ext cx="10515600" cy="2852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54"/>
          <p:cNvSpPr txBox="1"/>
          <p:nvPr>
            <p:ph idx="1" type="body"/>
          </p:nvPr>
        </p:nvSpPr>
        <p:spPr>
          <a:xfrm>
            <a:off x="831851" y="4589464"/>
            <a:ext cx="10515600" cy="1500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5" name="Google Shape;265;p54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54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54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55"/>
          <p:cNvSpPr txBox="1"/>
          <p:nvPr>
            <p:ph idx="1" type="body"/>
          </p:nvPr>
        </p:nvSpPr>
        <p:spPr>
          <a:xfrm>
            <a:off x="838200" y="1825625"/>
            <a:ext cx="5181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55"/>
          <p:cNvSpPr txBox="1"/>
          <p:nvPr>
            <p:ph idx="2" type="body"/>
          </p:nvPr>
        </p:nvSpPr>
        <p:spPr>
          <a:xfrm>
            <a:off x="6172200" y="1825625"/>
            <a:ext cx="5181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55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55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55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6"/>
          <p:cNvSpPr txBox="1"/>
          <p:nvPr>
            <p:ph type="title"/>
          </p:nvPr>
        </p:nvSpPr>
        <p:spPr>
          <a:xfrm>
            <a:off x="839788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56"/>
          <p:cNvSpPr txBox="1"/>
          <p:nvPr>
            <p:ph idx="1" type="body"/>
          </p:nvPr>
        </p:nvSpPr>
        <p:spPr>
          <a:xfrm>
            <a:off x="839789" y="1681163"/>
            <a:ext cx="5157600" cy="823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8" name="Google Shape;278;p56"/>
          <p:cNvSpPr txBox="1"/>
          <p:nvPr>
            <p:ph idx="2" type="body"/>
          </p:nvPr>
        </p:nvSpPr>
        <p:spPr>
          <a:xfrm>
            <a:off x="839789" y="2505074"/>
            <a:ext cx="5157600" cy="36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56"/>
          <p:cNvSpPr txBox="1"/>
          <p:nvPr>
            <p:ph idx="3" type="body"/>
          </p:nvPr>
        </p:nvSpPr>
        <p:spPr>
          <a:xfrm>
            <a:off x="6172200" y="1681163"/>
            <a:ext cx="5183200" cy="823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0" name="Google Shape;280;p56"/>
          <p:cNvSpPr txBox="1"/>
          <p:nvPr>
            <p:ph idx="4" type="body"/>
          </p:nvPr>
        </p:nvSpPr>
        <p:spPr>
          <a:xfrm>
            <a:off x="6172200" y="2505074"/>
            <a:ext cx="5183200" cy="36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56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56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56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7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57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57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57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8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58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58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 txBox="1"/>
          <p:nvPr>
            <p:ph type="title"/>
          </p:nvPr>
        </p:nvSpPr>
        <p:spPr>
          <a:xfrm>
            <a:off x="839788" y="457199"/>
            <a:ext cx="3932400" cy="16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59"/>
          <p:cNvSpPr txBox="1"/>
          <p:nvPr>
            <p:ph idx="1" type="body"/>
          </p:nvPr>
        </p:nvSpPr>
        <p:spPr>
          <a:xfrm>
            <a:off x="5183188" y="987426"/>
            <a:ext cx="6172400" cy="4873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96" name="Google Shape;296;p59"/>
          <p:cNvSpPr txBox="1"/>
          <p:nvPr>
            <p:ph idx="2" type="body"/>
          </p:nvPr>
        </p:nvSpPr>
        <p:spPr>
          <a:xfrm>
            <a:off x="839788" y="2057400"/>
            <a:ext cx="3932400" cy="38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97" name="Google Shape;297;p59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59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59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0"/>
          <p:cNvSpPr txBox="1"/>
          <p:nvPr>
            <p:ph type="title"/>
          </p:nvPr>
        </p:nvSpPr>
        <p:spPr>
          <a:xfrm>
            <a:off x="839788" y="457199"/>
            <a:ext cx="3932400" cy="16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60"/>
          <p:cNvSpPr/>
          <p:nvPr>
            <p:ph idx="2" type="pic"/>
          </p:nvPr>
        </p:nvSpPr>
        <p:spPr>
          <a:xfrm>
            <a:off x="5183188" y="987426"/>
            <a:ext cx="6172400" cy="487353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60"/>
          <p:cNvSpPr txBox="1"/>
          <p:nvPr>
            <p:ph idx="1" type="body"/>
          </p:nvPr>
        </p:nvSpPr>
        <p:spPr>
          <a:xfrm>
            <a:off x="839788" y="2057400"/>
            <a:ext cx="3932400" cy="38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04" name="Google Shape;304;p60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60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60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1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61"/>
          <p:cNvSpPr txBox="1"/>
          <p:nvPr>
            <p:ph idx="1" type="body"/>
          </p:nvPr>
        </p:nvSpPr>
        <p:spPr>
          <a:xfrm rot="5400000">
            <a:off x="3920394" y="-1256569"/>
            <a:ext cx="4351213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61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61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61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2"/>
          <p:cNvSpPr txBox="1"/>
          <p:nvPr>
            <p:ph type="title"/>
          </p:nvPr>
        </p:nvSpPr>
        <p:spPr>
          <a:xfrm rot="5400000">
            <a:off x="7133548" y="1956577"/>
            <a:ext cx="5811705" cy="2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62"/>
          <p:cNvSpPr txBox="1"/>
          <p:nvPr>
            <p:ph idx="1" type="body"/>
          </p:nvPr>
        </p:nvSpPr>
        <p:spPr>
          <a:xfrm rot="5400000">
            <a:off x="1799448" y="-596223"/>
            <a:ext cx="5811705" cy="7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62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62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62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505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831851" y="4589465"/>
            <a:ext cx="10515600" cy="1500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023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1686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517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348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64"/>
          <p:cNvSpPr txBox="1"/>
          <p:nvPr>
            <p:ph idx="1" type="body"/>
          </p:nvPr>
        </p:nvSpPr>
        <p:spPr>
          <a:xfrm>
            <a:off x="838200" y="1874646"/>
            <a:ext cx="105156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65"/>
          <p:cNvSpPr txBox="1"/>
          <p:nvPr>
            <p:ph idx="1" type="body"/>
          </p:nvPr>
        </p:nvSpPr>
        <p:spPr>
          <a:xfrm>
            <a:off x="838200" y="1874646"/>
            <a:ext cx="105156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6"/>
          <p:cNvSpPr txBox="1"/>
          <p:nvPr>
            <p:ph type="ctrTitle"/>
          </p:nvPr>
        </p:nvSpPr>
        <p:spPr>
          <a:xfrm>
            <a:off x="1632317" y="1488815"/>
            <a:ext cx="8282400" cy="202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b="1" sz="5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66"/>
          <p:cNvSpPr txBox="1"/>
          <p:nvPr>
            <p:ph idx="1" type="subTitle"/>
          </p:nvPr>
        </p:nvSpPr>
        <p:spPr>
          <a:xfrm>
            <a:off x="1733075" y="4421607"/>
            <a:ext cx="86955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67"/>
          <p:cNvSpPr txBox="1"/>
          <p:nvPr>
            <p:ph idx="1" type="body"/>
          </p:nvPr>
        </p:nvSpPr>
        <p:spPr>
          <a:xfrm>
            <a:off x="838200" y="1874646"/>
            <a:ext cx="105156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68"/>
          <p:cNvSpPr txBox="1"/>
          <p:nvPr>
            <p:ph idx="1" type="body"/>
          </p:nvPr>
        </p:nvSpPr>
        <p:spPr>
          <a:xfrm>
            <a:off x="838200" y="1874646"/>
            <a:ext cx="105156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71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71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71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2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72"/>
          <p:cNvSpPr txBox="1"/>
          <p:nvPr>
            <p:ph idx="1" type="body"/>
          </p:nvPr>
        </p:nvSpPr>
        <p:spPr>
          <a:xfrm>
            <a:off x="831851" y="4589464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3" name="Google Shape;353;p72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72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72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7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73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73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3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73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74"/>
          <p:cNvSpPr txBox="1"/>
          <p:nvPr>
            <p:ph idx="1" type="body"/>
          </p:nvPr>
        </p:nvSpPr>
        <p:spPr>
          <a:xfrm>
            <a:off x="839789" y="1681163"/>
            <a:ext cx="51576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66" name="Google Shape;366;p74"/>
          <p:cNvSpPr txBox="1"/>
          <p:nvPr>
            <p:ph idx="2" type="body"/>
          </p:nvPr>
        </p:nvSpPr>
        <p:spPr>
          <a:xfrm>
            <a:off x="839789" y="2505074"/>
            <a:ext cx="51576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74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68" name="Google Shape;368;p74"/>
          <p:cNvSpPr txBox="1"/>
          <p:nvPr>
            <p:ph idx="4" type="body"/>
          </p:nvPr>
        </p:nvSpPr>
        <p:spPr>
          <a:xfrm>
            <a:off x="6172200" y="2505074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74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74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74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75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75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75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6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76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76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7"/>
          <p:cNvSpPr txBox="1"/>
          <p:nvPr>
            <p:ph type="title"/>
          </p:nvPr>
        </p:nvSpPr>
        <p:spPr>
          <a:xfrm>
            <a:off x="839788" y="457199"/>
            <a:ext cx="3932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77"/>
          <p:cNvSpPr txBox="1"/>
          <p:nvPr>
            <p:ph idx="1" type="body"/>
          </p:nvPr>
        </p:nvSpPr>
        <p:spPr>
          <a:xfrm>
            <a:off x="5183188" y="987426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84" name="Google Shape;384;p77"/>
          <p:cNvSpPr txBox="1"/>
          <p:nvPr>
            <p:ph idx="2" type="body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85" name="Google Shape;385;p77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77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77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8"/>
          <p:cNvSpPr txBox="1"/>
          <p:nvPr>
            <p:ph type="title"/>
          </p:nvPr>
        </p:nvSpPr>
        <p:spPr>
          <a:xfrm>
            <a:off x="839788" y="457199"/>
            <a:ext cx="3932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78"/>
          <p:cNvSpPr/>
          <p:nvPr>
            <p:ph idx="2" type="pic"/>
          </p:nvPr>
        </p:nvSpPr>
        <p:spPr>
          <a:xfrm>
            <a:off x="5183188" y="987426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78"/>
          <p:cNvSpPr txBox="1"/>
          <p:nvPr>
            <p:ph idx="1" type="body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92" name="Google Shape;392;p78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8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78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79"/>
          <p:cNvSpPr txBox="1"/>
          <p:nvPr>
            <p:ph idx="1" type="body"/>
          </p:nvPr>
        </p:nvSpPr>
        <p:spPr>
          <a:xfrm rot="5400000">
            <a:off x="3920401" y="-1256576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79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9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79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0"/>
          <p:cNvSpPr txBox="1"/>
          <p:nvPr>
            <p:ph type="title"/>
          </p:nvPr>
        </p:nvSpPr>
        <p:spPr>
          <a:xfrm rot="5400000">
            <a:off x="7133551" y="1956475"/>
            <a:ext cx="5811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80"/>
          <p:cNvSpPr txBox="1"/>
          <p:nvPr>
            <p:ph idx="1" type="body"/>
          </p:nvPr>
        </p:nvSpPr>
        <p:spPr>
          <a:xfrm rot="5400000">
            <a:off x="1799551" y="-596226"/>
            <a:ext cx="58116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80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80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80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839789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839791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b="1" sz="2023"/>
            </a:lvl1pPr>
            <a:lvl2pPr indent="-2286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b="1" sz="1686"/>
            </a:lvl2pPr>
            <a:lvl3pPr indent="-2286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b="1" sz="1517"/>
            </a:lvl3pPr>
            <a:lvl4pPr indent="-2286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4pPr>
            <a:lvl5pPr indent="-2286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5pPr>
            <a:lvl6pPr indent="-2286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6pPr>
            <a:lvl7pPr indent="-2286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7pPr>
            <a:lvl8pPr indent="-2286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8pPr>
            <a:lvl9pPr indent="-2286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839791" y="2505075"/>
            <a:ext cx="5157787" cy="3684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3" type="body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b="1" sz="2023"/>
            </a:lvl1pPr>
            <a:lvl2pPr indent="-2286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b="1" sz="1686"/>
            </a:lvl2pPr>
            <a:lvl3pPr indent="-2286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b="1" sz="1517"/>
            </a:lvl3pPr>
            <a:lvl4pPr indent="-2286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4pPr>
            <a:lvl5pPr indent="-2286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5pPr>
            <a:lvl6pPr indent="-2286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6pPr>
            <a:lvl7pPr indent="-2286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7pPr>
            <a:lvl8pPr indent="-2286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8pPr>
            <a:lvl9pPr indent="-2286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b="1" sz="1348"/>
            </a:lvl9pPr>
          </a:lstStyle>
          <a:p/>
        </p:txBody>
      </p:sp>
      <p:sp>
        <p:nvSpPr>
          <p:cNvPr id="52" name="Google Shape;52;p9"/>
          <p:cNvSpPr txBox="1"/>
          <p:nvPr>
            <p:ph idx="4" type="body"/>
          </p:nvPr>
        </p:nvSpPr>
        <p:spPr>
          <a:xfrm>
            <a:off x="6172203" y="2505075"/>
            <a:ext cx="5183188" cy="3684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26">
          <p15:clr>
            <a:srgbClr val="FBAE40"/>
          </p15:clr>
        </p15:guide>
        <p15:guide id="2" pos="449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4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8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8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b="0" i="0" sz="4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24561" lvl="0" marL="457200" marR="0" rtl="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b="0" i="0" sz="308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6621" lvl="1" marL="9144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b="0" i="0" sz="264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617" lvl="2" marL="13716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b="0" i="0" sz="220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4583" lvl="3" marL="18288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4583" lvl="4" marL="22860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4583" lvl="5" marL="27432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4583" lvl="6" marL="32004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4584" lvl="7" marL="36576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4584" lvl="8" marL="4114800" marR="0" rtl="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b="0" i="0" sz="198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b="0" i="0" sz="101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838200" y="1825625"/>
            <a:ext cx="10515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/>
          <p:nvPr>
            <p:ph type="title"/>
          </p:nvPr>
        </p:nvSpPr>
        <p:spPr>
          <a:xfrm>
            <a:off x="838200" y="365125"/>
            <a:ext cx="10515600" cy="1325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45"/>
          <p:cNvSpPr txBox="1"/>
          <p:nvPr>
            <p:ph idx="1" type="body"/>
          </p:nvPr>
        </p:nvSpPr>
        <p:spPr>
          <a:xfrm>
            <a:off x="838200" y="1825625"/>
            <a:ext cx="10515600" cy="4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45"/>
          <p:cNvSpPr txBox="1"/>
          <p:nvPr>
            <p:ph idx="10" type="dt"/>
          </p:nvPr>
        </p:nvSpPr>
        <p:spPr>
          <a:xfrm>
            <a:off x="8382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45"/>
          <p:cNvSpPr txBox="1"/>
          <p:nvPr>
            <p:ph idx="11" type="ftr"/>
          </p:nvPr>
        </p:nvSpPr>
        <p:spPr>
          <a:xfrm>
            <a:off x="4038600" y="6356351"/>
            <a:ext cx="41148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45"/>
          <p:cNvSpPr txBox="1"/>
          <p:nvPr>
            <p:ph idx="12" type="sldNum"/>
          </p:nvPr>
        </p:nvSpPr>
        <p:spPr>
          <a:xfrm>
            <a:off x="8610600" y="6356351"/>
            <a:ext cx="2743200" cy="36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1" name="Google Shape;321;p6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63"/>
          <p:cNvSpPr txBox="1"/>
          <p:nvPr>
            <p:ph idx="10" type="dt"/>
          </p:nvPr>
        </p:nvSpPr>
        <p:spPr>
          <a:xfrm>
            <a:off x="8382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63"/>
          <p:cNvSpPr txBox="1"/>
          <p:nvPr>
            <p:ph idx="11" type="ftr"/>
          </p:nvPr>
        </p:nvSpPr>
        <p:spPr>
          <a:xfrm>
            <a:off x="4038600" y="6356351"/>
            <a:ext cx="4114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63"/>
          <p:cNvSpPr txBox="1"/>
          <p:nvPr>
            <p:ph idx="12" type="sldNum"/>
          </p:nvPr>
        </p:nvSpPr>
        <p:spPr>
          <a:xfrm>
            <a:off x="8610600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3.jpg"/><Relationship Id="rId4" Type="http://schemas.openxmlformats.org/officeDocument/2006/relationships/image" Target="../media/image37.png"/><Relationship Id="rId5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Relationship Id="rId4" Type="http://schemas.openxmlformats.org/officeDocument/2006/relationships/image" Target="../media/image33.jpg"/><Relationship Id="rId5" Type="http://schemas.openxmlformats.org/officeDocument/2006/relationships/image" Target="../media/image43.jpg"/><Relationship Id="rId6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jpg"/><Relationship Id="rId4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81" title="IMG_98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81" title="screenshot-174545842888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-81175"/>
            <a:ext cx="7382149" cy="425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1" title="screenshot-1762854068281.png"/>
          <p:cNvPicPr preferRelativeResize="0"/>
          <p:nvPr/>
        </p:nvPicPr>
        <p:blipFill rotWithShape="1">
          <a:blip r:embed="rId5">
            <a:alphaModFix/>
          </a:blip>
          <a:srcRect b="0" l="0" r="9444" t="0"/>
          <a:stretch/>
        </p:blipFill>
        <p:spPr>
          <a:xfrm>
            <a:off x="5143500" y="3686000"/>
            <a:ext cx="7382152" cy="31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0"/>
          <p:cNvSpPr txBox="1"/>
          <p:nvPr>
            <p:ph idx="4294967295" type="title"/>
          </p:nvPr>
        </p:nvSpPr>
        <p:spPr>
          <a:xfrm>
            <a:off x="838200" y="357602"/>
            <a:ext cx="7886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268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Rasa Project x Singapore Eco Fund </a:t>
            </a:r>
            <a:endParaRPr b="1" sz="2687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17" name="Google Shape;517;p90"/>
          <p:cNvPicPr preferRelativeResize="0"/>
          <p:nvPr/>
        </p:nvPicPr>
        <p:blipFill rotWithShape="1">
          <a:blip r:embed="rId3">
            <a:alphaModFix/>
          </a:blip>
          <a:srcRect b="22641" l="5747" r="10598" t="23113"/>
          <a:stretch/>
        </p:blipFill>
        <p:spPr>
          <a:xfrm>
            <a:off x="9919500" y="0"/>
            <a:ext cx="2273750" cy="14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90"/>
          <p:cNvSpPr txBox="1"/>
          <p:nvPr/>
        </p:nvSpPr>
        <p:spPr>
          <a:xfrm>
            <a:off x="838200" y="1657025"/>
            <a:ext cx="108144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Children will explore and may taste raw and dried vegetables &amp; herbs, such as rainbow chard, lettuce, ice plant, shiitake mushrooms, alfalfa sprouts, kale, vanilla, pandan, mint, lemongrass, and kaffir lime. Exploring how to incorporate local eggs and seafood. </a:t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Age: 18m-2, 3-4 or 5-6</a:t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Capacity per workshop : 18-20 kids with parents</a:t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45 workshops to impact 1700 participants </a:t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Surveys, post workshop and another 6-8 weeks later to check on progress</a:t>
            </a:r>
            <a:endParaRPr sz="2500">
              <a:solidFill>
                <a:srgbClr val="222222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19" name="Google Shape;519;p90" title="SGFundLogo_CMYK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150" y="300575"/>
            <a:ext cx="2447773" cy="123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1"/>
          <p:cNvSpPr txBox="1"/>
          <p:nvPr>
            <p:ph idx="4294967295" type="body"/>
          </p:nvPr>
        </p:nvSpPr>
        <p:spPr>
          <a:xfrm>
            <a:off x="311100" y="1210625"/>
            <a:ext cx="11727600" cy="50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Our hope is to not only exchange knowledge, but to build bridges — connecting SAPERE’s evidence-based tradition with Singapore’s growing commitment to health and sustainability. Our bold long term goal is to raise greater awareness across Southeast Asia, where Singapore can serve as a regional catalyst for food education. 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Research &amp; Knowledge Sharing</a:t>
            </a:r>
            <a:endParaRPr b="1">
              <a:latin typeface="Avenir"/>
              <a:ea typeface="Avenir"/>
              <a:cs typeface="Avenir"/>
              <a:sym typeface="Avenir"/>
            </a:endParaRPr>
          </a:p>
          <a:p>
            <a:pPr indent="-361950" lvl="0" marL="838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Sharing of </a:t>
            </a:r>
            <a:r>
              <a:rPr b="1" lang="en-US">
                <a:latin typeface="Avenir"/>
                <a:ea typeface="Avenir"/>
                <a:cs typeface="Avenir"/>
                <a:sym typeface="Avenir"/>
              </a:rPr>
              <a:t>evaluation tools, and studies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measuring sensory food education outcomes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361950" lvl="0" marL="838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Guidance on how to </a:t>
            </a:r>
            <a:r>
              <a:rPr b="1" lang="en-US">
                <a:latin typeface="Avenir"/>
                <a:ea typeface="Avenir"/>
                <a:cs typeface="Avenir"/>
                <a:sym typeface="Avenir"/>
              </a:rPr>
              <a:t>communicate evidence to policymakers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— especially framing sensory learning as part of public health and early childhood wellbeing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Mentorship &amp; Peer Learning</a:t>
            </a:r>
            <a:endParaRPr b="1">
              <a:latin typeface="Avenir"/>
              <a:ea typeface="Avenir"/>
              <a:cs typeface="Avenir"/>
              <a:sym typeface="Avenir"/>
            </a:endParaRPr>
          </a:p>
          <a:p>
            <a:pPr indent="-361950" lvl="0" marL="8382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Informal mentorship from </a:t>
            </a:r>
            <a:r>
              <a:rPr b="1" lang="en-US">
                <a:latin typeface="Avenir"/>
                <a:ea typeface="Avenir"/>
                <a:cs typeface="Avenir"/>
                <a:sym typeface="Avenir"/>
              </a:rPr>
              <a:t>experienced SAPERE educators and researchers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361950" lvl="0" marL="838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Peer learning exchanges between </a:t>
            </a:r>
            <a:r>
              <a:rPr b="1" lang="en-US">
                <a:latin typeface="Avenir"/>
                <a:ea typeface="Avenir"/>
                <a:cs typeface="Avenir"/>
                <a:sym typeface="Avenir"/>
              </a:rPr>
              <a:t>Rasa facilitators and experienced practitioners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361950" lvl="0" marL="8382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Feedback on curriculum design, educator training, and long-term evaluation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26" name="Google Shape;526;p91"/>
          <p:cNvPicPr preferRelativeResize="0"/>
          <p:nvPr/>
        </p:nvPicPr>
        <p:blipFill rotWithShape="1">
          <a:blip r:embed="rId3">
            <a:alphaModFix/>
          </a:blip>
          <a:srcRect b="22641" l="5747" r="10598" t="23113"/>
          <a:stretch/>
        </p:blipFill>
        <p:spPr>
          <a:xfrm>
            <a:off x="10326400" y="0"/>
            <a:ext cx="1866850" cy="12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91"/>
          <p:cNvSpPr txBox="1"/>
          <p:nvPr/>
        </p:nvSpPr>
        <p:spPr>
          <a:xfrm>
            <a:off x="412575" y="419325"/>
            <a:ext cx="8826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(email us at learn@rasaproject.com)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2"/>
          <p:cNvSpPr txBox="1"/>
          <p:nvPr>
            <p:ph idx="4294967295" type="title"/>
          </p:nvPr>
        </p:nvSpPr>
        <p:spPr>
          <a:xfrm>
            <a:off x="838200" y="357602"/>
            <a:ext cx="7886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268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Concurrent Efforts </a:t>
            </a:r>
            <a:endParaRPr b="1" sz="2687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3" name="Google Shape;533;p92"/>
          <p:cNvPicPr preferRelativeResize="0"/>
          <p:nvPr/>
        </p:nvPicPr>
        <p:blipFill rotWithShape="1">
          <a:blip r:embed="rId3">
            <a:alphaModFix/>
          </a:blip>
          <a:srcRect b="22641" l="5747" r="10598" t="23113"/>
          <a:stretch/>
        </p:blipFill>
        <p:spPr>
          <a:xfrm>
            <a:off x="9919500" y="0"/>
            <a:ext cx="2273750" cy="14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92"/>
          <p:cNvSpPr txBox="1"/>
          <p:nvPr/>
        </p:nvSpPr>
        <p:spPr>
          <a:xfrm>
            <a:off x="1021250" y="1596150"/>
            <a:ext cx="105306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Digital presence with resources for parents &amp; educators</a:t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22222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Fundraising, establishing as charity and team + volunteer programme building</a:t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22222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SG Government relationship building for longer term goals (white paper, future projects/grants)</a:t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22222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700">
                <a:solidFill>
                  <a:srgbClr val="22222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endParaRPr sz="3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2"/>
          <p:cNvSpPr txBox="1"/>
          <p:nvPr>
            <p:ph idx="4294967295" type="body"/>
          </p:nvPr>
        </p:nvSpPr>
        <p:spPr>
          <a:xfrm>
            <a:off x="1274501" y="2525475"/>
            <a:ext cx="26325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 in 2 parents identified their children as picky eaters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(KKH, 2023)</a:t>
            </a:r>
            <a:endParaRPr i="1" sz="23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0" name="Google Shape;420;p82"/>
          <p:cNvSpPr txBox="1"/>
          <p:nvPr/>
        </p:nvSpPr>
        <p:spPr>
          <a:xfrm>
            <a:off x="4590725" y="2394825"/>
            <a:ext cx="3037500" cy="29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Increase of families and also a top reason of using screen time for a fuss free meal 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(NUH, 2024)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i="0" sz="25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1" name="Google Shape;421;p82"/>
          <p:cNvSpPr txBox="1"/>
          <p:nvPr/>
        </p:nvSpPr>
        <p:spPr>
          <a:xfrm>
            <a:off x="8311950" y="2525475"/>
            <a:ext cx="26325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Childhood obesity is on the rise from 13% to 16%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(KKH, 2021)</a:t>
            </a:r>
            <a:endParaRPr i="1" sz="25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2" name="Google Shape;422;p82"/>
          <p:cNvSpPr/>
          <p:nvPr/>
        </p:nvSpPr>
        <p:spPr>
          <a:xfrm>
            <a:off x="1877924" y="750637"/>
            <a:ext cx="29571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IMPRONG FOOD TOGETHER</a:t>
            </a:r>
            <a:endParaRPr b="0" i="0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82"/>
          <p:cNvSpPr txBox="1"/>
          <p:nvPr/>
        </p:nvSpPr>
        <p:spPr>
          <a:xfrm>
            <a:off x="311100" y="645375"/>
            <a:ext cx="9780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Rasa Project (est 2025) : Rasa means Taste in Malay</a:t>
            </a:r>
            <a:endParaRPr b="1" i="0" sz="19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4" name="Google Shape;424;p82" title="Rasa School (3).png"/>
          <p:cNvPicPr preferRelativeResize="0"/>
          <p:nvPr/>
        </p:nvPicPr>
        <p:blipFill rotWithShape="1">
          <a:blip r:embed="rId3">
            <a:alphaModFix/>
          </a:blip>
          <a:srcRect b="19528" l="0" r="0" t="18651"/>
          <a:stretch/>
        </p:blipFill>
        <p:spPr>
          <a:xfrm>
            <a:off x="10091400" y="-1"/>
            <a:ext cx="2100600" cy="12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2" title="1676854063710.jf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6375" y="152400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2" title="1517058224064.jf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8975" y="1524000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82"/>
          <p:cNvSpPr txBox="1"/>
          <p:nvPr/>
        </p:nvSpPr>
        <p:spPr>
          <a:xfrm>
            <a:off x="8205275" y="5393925"/>
            <a:ext cx="3671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Board Member</a:t>
            </a:r>
            <a:b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Director of Sustainability, APAC and EME, Compass at Google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8" name="Google Shape;428;p82"/>
          <p:cNvSpPr txBox="1"/>
          <p:nvPr/>
        </p:nvSpPr>
        <p:spPr>
          <a:xfrm>
            <a:off x="4357125" y="5469375"/>
            <a:ext cx="3810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Jonathan Yeow</a:t>
            </a:r>
            <a:b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Co-founder </a:t>
            </a:r>
            <a:b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9" name="Google Shape;429;p82" title="1516855179011.jf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975" y="1524000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82"/>
          <p:cNvSpPr txBox="1"/>
          <p:nvPr/>
        </p:nvSpPr>
        <p:spPr>
          <a:xfrm>
            <a:off x="508975" y="5469375"/>
            <a:ext cx="3810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Tan Mei Wan</a:t>
            </a:r>
            <a:b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Co-founder </a:t>
            </a:r>
            <a:br>
              <a:rPr lang="en-US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</a:b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3"/>
          <p:cNvSpPr/>
          <p:nvPr/>
        </p:nvSpPr>
        <p:spPr>
          <a:xfrm>
            <a:off x="8012599" y="2238063"/>
            <a:ext cx="3377700" cy="3312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6A3E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83"/>
          <p:cNvSpPr/>
          <p:nvPr/>
        </p:nvSpPr>
        <p:spPr>
          <a:xfrm>
            <a:off x="4485727" y="2238075"/>
            <a:ext cx="3247500" cy="3312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70B237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83"/>
          <p:cNvSpPr/>
          <p:nvPr/>
        </p:nvSpPr>
        <p:spPr>
          <a:xfrm>
            <a:off x="958852" y="2238075"/>
            <a:ext cx="3247500" cy="3312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6A3E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83"/>
          <p:cNvSpPr txBox="1"/>
          <p:nvPr>
            <p:ph idx="4294967295" type="body"/>
          </p:nvPr>
        </p:nvSpPr>
        <p:spPr>
          <a:xfrm>
            <a:off x="1274501" y="2525475"/>
            <a:ext cx="26325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 in 2 parents identified their children as picky eaters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(KKH, 2023)</a:t>
            </a:r>
            <a:endParaRPr i="1" sz="23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9" name="Google Shape;439;p83"/>
          <p:cNvSpPr txBox="1"/>
          <p:nvPr/>
        </p:nvSpPr>
        <p:spPr>
          <a:xfrm>
            <a:off x="4590725" y="2394825"/>
            <a:ext cx="3037500" cy="29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Increase</a:t>
            </a: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of families and also a top reason of using screen time for a fuss free meal 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(NUH, 2024)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i="0" sz="25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0" name="Google Shape;440;p83"/>
          <p:cNvSpPr txBox="1"/>
          <p:nvPr/>
        </p:nvSpPr>
        <p:spPr>
          <a:xfrm>
            <a:off x="8311950" y="2525475"/>
            <a:ext cx="26325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Childhood obesity is on the rise from 13% to 16%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(KKH, 2021)</a:t>
            </a:r>
            <a:endParaRPr i="1" sz="25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1" name="Google Shape;441;p83"/>
          <p:cNvSpPr/>
          <p:nvPr/>
        </p:nvSpPr>
        <p:spPr>
          <a:xfrm>
            <a:off x="1877924" y="750637"/>
            <a:ext cx="29571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675" lIns="71400" spcFirstLastPara="1" rIns="71400" wrap="square" tIns="3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IMPRONG FOOD TOGETHER</a:t>
            </a:r>
            <a:endParaRPr b="0" i="0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83"/>
          <p:cNvSpPr txBox="1"/>
          <p:nvPr/>
        </p:nvSpPr>
        <p:spPr>
          <a:xfrm>
            <a:off x="958850" y="945013"/>
            <a:ext cx="77937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do we need more food education </a:t>
            </a:r>
            <a:endParaRPr b="1"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Singapore ?</a:t>
            </a:r>
            <a:endParaRPr b="1" i="0" sz="19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43" name="Google Shape;443;p83" title="Rasa School (3).png"/>
          <p:cNvPicPr preferRelativeResize="0"/>
          <p:nvPr/>
        </p:nvPicPr>
        <p:blipFill rotWithShape="1">
          <a:blip r:embed="rId3">
            <a:alphaModFix/>
          </a:blip>
          <a:srcRect b="19528" l="0" r="0" t="18651"/>
          <a:stretch/>
        </p:blipFill>
        <p:spPr>
          <a:xfrm>
            <a:off x="10091400" y="-1"/>
            <a:ext cx="2100600" cy="12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4"/>
          <p:cNvSpPr txBox="1"/>
          <p:nvPr>
            <p:ph idx="4294967295" type="title"/>
          </p:nvPr>
        </p:nvSpPr>
        <p:spPr>
          <a:xfrm>
            <a:off x="562625" y="5883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3000">
                <a:latin typeface="Avenir"/>
                <a:ea typeface="Avenir"/>
                <a:cs typeface="Avenir"/>
                <a:sym typeface="Avenir"/>
              </a:rPr>
              <a:t>Why do we need more food education in Singapore ?</a:t>
            </a:r>
            <a:endParaRPr b="1" sz="19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84"/>
          <p:cNvSpPr txBox="1"/>
          <p:nvPr>
            <p:ph idx="4294967295" type="body"/>
          </p:nvPr>
        </p:nvSpPr>
        <p:spPr>
          <a:xfrm>
            <a:off x="838200" y="3530600"/>
            <a:ext cx="10515600" cy="28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Avenir"/>
                <a:ea typeface="Avenir"/>
                <a:cs typeface="Avenir"/>
                <a:sym typeface="Avenir"/>
              </a:rPr>
              <a:t>Singapore imports </a:t>
            </a:r>
            <a:r>
              <a:rPr b="1" lang="en-US" sz="2300">
                <a:latin typeface="Avenir"/>
                <a:ea typeface="Avenir"/>
                <a:cs typeface="Avenir"/>
                <a:sym typeface="Avenir"/>
              </a:rPr>
              <a:t>90 %+</a:t>
            </a:r>
            <a:r>
              <a:rPr lang="en-US" sz="2300">
                <a:latin typeface="Avenir"/>
                <a:ea typeface="Avenir"/>
                <a:cs typeface="Avenir"/>
                <a:sym typeface="Avenir"/>
              </a:rPr>
              <a:t> of its food, so </a:t>
            </a:r>
            <a:r>
              <a:rPr b="1" lang="en-US" sz="2300">
                <a:latin typeface="Avenir"/>
                <a:ea typeface="Avenir"/>
                <a:cs typeface="Avenir"/>
                <a:sym typeface="Avenir"/>
              </a:rPr>
              <a:t>wasted food = wasted imports, fuel, emissions</a:t>
            </a:r>
            <a:br>
              <a:rPr b="1" lang="en-US" sz="2300">
                <a:latin typeface="Avenir"/>
                <a:ea typeface="Avenir"/>
                <a:cs typeface="Avenir"/>
                <a:sym typeface="Avenir"/>
              </a:rPr>
            </a:b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lang="en-US" sz="2300">
                <a:latin typeface="Avenir"/>
                <a:ea typeface="Avenir"/>
                <a:cs typeface="Avenir"/>
                <a:sym typeface="Avenir"/>
              </a:rPr>
              <a:t>All food waste must be </a:t>
            </a:r>
            <a:r>
              <a:rPr b="1" lang="en-US" sz="2300">
                <a:latin typeface="Avenir"/>
                <a:ea typeface="Avenir"/>
                <a:cs typeface="Avenir"/>
                <a:sym typeface="Avenir"/>
              </a:rPr>
              <a:t>burned</a:t>
            </a:r>
            <a:r>
              <a:rPr lang="en-US" sz="2300">
                <a:latin typeface="Avenir"/>
                <a:ea typeface="Avenir"/>
                <a:cs typeface="Avenir"/>
                <a:sym typeface="Avenir"/>
              </a:rPr>
              <a:t>, which contributes to carbon emissions. Singapore has </a:t>
            </a:r>
            <a:r>
              <a:rPr b="1" lang="en-US" sz="2300">
                <a:latin typeface="Avenir"/>
                <a:ea typeface="Avenir"/>
                <a:cs typeface="Avenir"/>
                <a:sym typeface="Avenir"/>
              </a:rPr>
              <a:t>no landfill space for organic decomposition</a:t>
            </a:r>
            <a:r>
              <a:rPr lang="en-US" sz="2300">
                <a:latin typeface="Avenir"/>
                <a:ea typeface="Avenir"/>
                <a:cs typeface="Avenir"/>
                <a:sym typeface="Avenir"/>
              </a:rPr>
              <a:t> because of land scarcity.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1" name="Google Shape;451;p84" title="Rasa School (3).png"/>
          <p:cNvPicPr preferRelativeResize="0"/>
          <p:nvPr/>
        </p:nvPicPr>
        <p:blipFill rotWithShape="1">
          <a:blip r:embed="rId3">
            <a:alphaModFix/>
          </a:blip>
          <a:srcRect b="19528" l="0" r="0" t="18651"/>
          <a:stretch/>
        </p:blipFill>
        <p:spPr>
          <a:xfrm>
            <a:off x="10091400" y="-1"/>
            <a:ext cx="2100600" cy="12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84"/>
          <p:cNvSpPr/>
          <p:nvPr/>
        </p:nvSpPr>
        <p:spPr>
          <a:xfrm>
            <a:off x="948150" y="1518350"/>
            <a:ext cx="9771600" cy="1545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6A3E"/>
          </a:solidFill>
          <a:ln>
            <a:noFill/>
          </a:ln>
        </p:spPr>
        <p:txBody>
          <a:bodyPr anchorCtr="0" anchor="ctr" bIns="35675" lIns="71400" spcFirstLastPara="1" rIns="71400" wrap="square" tIns="3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3" name="Google Shape;453;p84"/>
          <p:cNvSpPr txBox="1"/>
          <p:nvPr/>
        </p:nvSpPr>
        <p:spPr>
          <a:xfrm>
            <a:off x="1321050" y="1751725"/>
            <a:ext cx="954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450" lIns="140550" spcFirstLastPara="1" rIns="140550" wrap="square" tIns="112450">
            <a:normAutofit fontScale="9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ct val="48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Total amount of food waste generated in 2024 was 784,000 tonnes (approx 130 kg/person)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ct val="48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(NEA)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5"/>
          <p:cNvSpPr txBox="1"/>
          <p:nvPr>
            <p:ph idx="4294967295" type="title"/>
          </p:nvPr>
        </p:nvSpPr>
        <p:spPr>
          <a:xfrm>
            <a:off x="971675" y="141950"/>
            <a:ext cx="82383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How The Rasa Project Aligns with Singapore’s National Goals</a:t>
            </a:r>
            <a:endParaRPr sz="3000"/>
          </a:p>
        </p:txBody>
      </p:sp>
      <p:pic>
        <p:nvPicPr>
          <p:cNvPr id="460" name="Google Shape;460;p85" title="Rasa School (3).png"/>
          <p:cNvPicPr preferRelativeResize="0"/>
          <p:nvPr/>
        </p:nvPicPr>
        <p:blipFill rotWithShape="1">
          <a:blip r:embed="rId3">
            <a:alphaModFix/>
          </a:blip>
          <a:srcRect b="19528" l="0" r="0" t="18651"/>
          <a:stretch/>
        </p:blipFill>
        <p:spPr>
          <a:xfrm>
            <a:off x="10091400" y="-1"/>
            <a:ext cx="2100600" cy="12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85"/>
          <p:cNvSpPr txBox="1"/>
          <p:nvPr/>
        </p:nvSpPr>
        <p:spPr>
          <a:xfrm>
            <a:off x="4301600" y="2365875"/>
            <a:ext cx="29724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Health &amp; Nutrition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85"/>
          <p:cNvSpPr txBox="1"/>
          <p:nvPr/>
        </p:nvSpPr>
        <p:spPr>
          <a:xfrm>
            <a:off x="8247925" y="4385000"/>
            <a:ext cx="2972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&amp; Early Childhood Development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3" name="Google Shape;463;p85"/>
          <p:cNvGrpSpPr/>
          <p:nvPr/>
        </p:nvGrpSpPr>
        <p:grpSpPr>
          <a:xfrm>
            <a:off x="971687" y="1298560"/>
            <a:ext cx="3315842" cy="4948342"/>
            <a:chOff x="1118224" y="283725"/>
            <a:chExt cx="2090826" cy="4076400"/>
          </a:xfrm>
        </p:grpSpPr>
        <p:sp>
          <p:nvSpPr>
            <p:cNvPr id="464" name="Google Shape;464;p8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8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85"/>
            <p:cNvSpPr/>
            <p:nvPr/>
          </p:nvSpPr>
          <p:spPr>
            <a:xfrm>
              <a:off x="1224859" y="1092515"/>
              <a:ext cx="18744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highlight>
                    <a:srgbClr val="FFFFFF"/>
                  </a:highlight>
                  <a:latin typeface="Avenir"/>
                  <a:ea typeface="Avenir"/>
                  <a:cs typeface="Avenir"/>
                  <a:sym typeface="Avenir"/>
                </a:rPr>
                <a:t>Reduce the amount of waste to landfill per capita per day by 30% (by 2030)</a:t>
              </a:r>
              <a:endParaRPr sz="1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highlight>
                    <a:srgbClr val="FFFFFF"/>
                  </a:highlight>
                  <a:latin typeface="Avenir"/>
                  <a:ea typeface="Avenir"/>
                  <a:cs typeface="Avenir"/>
                  <a:sym typeface="Avenir"/>
                </a:rPr>
                <a:t>Local farms to supply 20% of the local consumption of fibre and 30% of the local consumption of protein by 2035</a:t>
              </a:r>
              <a:endParaRPr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7" name="Google Shape;467;p85"/>
            <p:cNvSpPr/>
            <p:nvPr/>
          </p:nvSpPr>
          <p:spPr>
            <a:xfrm>
              <a:off x="1233844" y="470594"/>
              <a:ext cx="18744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Sustainability, Food Security &amp; Waste</a:t>
              </a:r>
              <a:endParaRPr sz="230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68" name="Google Shape;468;p8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9" name="Google Shape;469;p85"/>
          <p:cNvGrpSpPr/>
          <p:nvPr/>
        </p:nvGrpSpPr>
        <p:grpSpPr>
          <a:xfrm>
            <a:off x="4370646" y="1298560"/>
            <a:ext cx="3315842" cy="4948342"/>
            <a:chOff x="1118224" y="283725"/>
            <a:chExt cx="2090826" cy="4076400"/>
          </a:xfrm>
        </p:grpSpPr>
        <p:sp>
          <p:nvSpPr>
            <p:cNvPr id="470" name="Google Shape;470;p8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" name="Google Shape;473;p85"/>
          <p:cNvGrpSpPr/>
          <p:nvPr/>
        </p:nvGrpSpPr>
        <p:grpSpPr>
          <a:xfrm>
            <a:off x="4542262" y="1298560"/>
            <a:ext cx="6543186" cy="4948342"/>
            <a:chOff x="-916799" y="283725"/>
            <a:chExt cx="4125850" cy="4076400"/>
          </a:xfrm>
        </p:grpSpPr>
        <p:sp>
          <p:nvSpPr>
            <p:cNvPr id="474" name="Google Shape;474;p8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5"/>
            <p:cNvSpPr/>
            <p:nvPr/>
          </p:nvSpPr>
          <p:spPr>
            <a:xfrm>
              <a:off x="1178644" y="1053591"/>
              <a:ext cx="19479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highlight>
                    <a:srgbClr val="FFFFFF"/>
                  </a:highlight>
                  <a:latin typeface="Avenir"/>
                  <a:ea typeface="Avenir"/>
                  <a:cs typeface="Avenir"/>
                  <a:sym typeface="Avenir"/>
                </a:rPr>
                <a:t>My Healthy Plate: </a:t>
              </a:r>
              <a:br>
                <a:rPr lang="en-US" sz="1300">
                  <a:solidFill>
                    <a:schemeClr val="dk1"/>
                  </a:solidFill>
                  <a:highlight>
                    <a:srgbClr val="FFFFFF"/>
                  </a:highlight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-US" sz="1300">
                  <a:solidFill>
                    <a:schemeClr val="dk1"/>
                  </a:solidFill>
                  <a:highlight>
                    <a:srgbClr val="FFFFFF"/>
                  </a:highlight>
                  <a:latin typeface="Avenir"/>
                  <a:ea typeface="Avenir"/>
                  <a:cs typeface="Avenir"/>
                  <a:sym typeface="Avenir"/>
                </a:rPr>
                <a:t>Protein: Consume 2 to 3 servings of protein per day. Fruits and Vegetables: Fill half your plate with fruits and vegetables at each meal</a:t>
              </a:r>
              <a:endParaRPr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2400"/>
                </a:spcBef>
                <a:spcAft>
                  <a:spcPts val="24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7" name="Google Shape;477;p85"/>
            <p:cNvSpPr/>
            <p:nvPr/>
          </p:nvSpPr>
          <p:spPr>
            <a:xfrm>
              <a:off x="-916799" y="487976"/>
              <a:ext cx="18744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Education &amp; Early Childhood Dev</a:t>
              </a:r>
              <a:endParaRPr sz="230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78" name="Google Shape;478;p8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5"/>
            <p:cNvSpPr/>
            <p:nvPr/>
          </p:nvSpPr>
          <p:spPr>
            <a:xfrm>
              <a:off x="1178652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 discussion with Health Promotion Board (under Ministry of Health) 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80" name="Google Shape;480;p85"/>
          <p:cNvSpPr txBox="1"/>
          <p:nvPr/>
        </p:nvSpPr>
        <p:spPr>
          <a:xfrm>
            <a:off x="7964000" y="1467650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1D7E75"/>
                </a:solidFill>
                <a:latin typeface="Roboto"/>
                <a:ea typeface="Roboto"/>
                <a:cs typeface="Roboto"/>
                <a:sym typeface="Roboto"/>
              </a:rPr>
              <a:t>Public Health &amp; Nutrition</a:t>
            </a:r>
            <a:endParaRPr/>
          </a:p>
        </p:txBody>
      </p:sp>
      <p:pic>
        <p:nvPicPr>
          <p:cNvPr id="481" name="Google Shape;481;p85" title="screenshot-17628284331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350" y="4920000"/>
            <a:ext cx="4023200" cy="18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5"/>
          <p:cNvSpPr txBox="1"/>
          <p:nvPr/>
        </p:nvSpPr>
        <p:spPr>
          <a:xfrm>
            <a:off x="4528550" y="2465500"/>
            <a:ext cx="30000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EFCF8"/>
                </a:highlight>
                <a:latin typeface="Avenir"/>
                <a:ea typeface="Avenir"/>
                <a:cs typeface="Avenir"/>
                <a:sym typeface="Avenir"/>
              </a:rPr>
              <a:t>To ensure every child has access to affordable and quality early childhood development services and programmes</a:t>
            </a:r>
            <a:endParaRPr sz="1300">
              <a:solidFill>
                <a:schemeClr val="dk1"/>
              </a:solidFill>
              <a:highlight>
                <a:srgbClr val="FEFCF8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EFCF8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EFCF8"/>
                </a:highlight>
                <a:latin typeface="Avenir"/>
                <a:ea typeface="Avenir"/>
                <a:cs typeface="Avenir"/>
                <a:sym typeface="Avenir"/>
              </a:rPr>
              <a:t>Works with Health Promotion Board following My Healthy Plate standards</a:t>
            </a:r>
            <a:endParaRPr sz="1300">
              <a:solidFill>
                <a:schemeClr val="dk1"/>
              </a:solidFill>
              <a:highlight>
                <a:srgbClr val="FEFCF8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83" name="Google Shape;483;p85" title="SGFundLogo_CMYK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1175" y="5054602"/>
            <a:ext cx="2100599" cy="10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86" title="IMG_8791 (1).jpg"/>
          <p:cNvPicPr preferRelativeResize="0"/>
          <p:nvPr/>
        </p:nvPicPr>
        <p:blipFill rotWithShape="1">
          <a:blip r:embed="rId3">
            <a:alphaModFix/>
          </a:blip>
          <a:srcRect b="22543" l="0" r="0" t="16772"/>
          <a:stretch/>
        </p:blipFill>
        <p:spPr>
          <a:xfrm>
            <a:off x="243500" y="740825"/>
            <a:ext cx="6644548" cy="537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6" title="IMG_8794.jpg"/>
          <p:cNvPicPr preferRelativeResize="0"/>
          <p:nvPr/>
        </p:nvPicPr>
        <p:blipFill rotWithShape="1">
          <a:blip r:embed="rId4">
            <a:alphaModFix/>
          </a:blip>
          <a:srcRect b="10473" l="0" r="0" t="22645"/>
          <a:stretch/>
        </p:blipFill>
        <p:spPr>
          <a:xfrm>
            <a:off x="5929400" y="764250"/>
            <a:ext cx="5976776" cy="53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87" title="unnamed (1).jpg"/>
          <p:cNvPicPr preferRelativeResize="0"/>
          <p:nvPr/>
        </p:nvPicPr>
        <p:blipFill rotWithShape="1">
          <a:blip r:embed="rId3">
            <a:alphaModFix/>
          </a:blip>
          <a:srcRect b="0" l="0" r="0" t="15860"/>
          <a:stretch/>
        </p:blipFill>
        <p:spPr>
          <a:xfrm>
            <a:off x="1024850" y="906300"/>
            <a:ext cx="4762499" cy="534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87" title="Untitled design (1).png"/>
          <p:cNvPicPr preferRelativeResize="0"/>
          <p:nvPr/>
        </p:nvPicPr>
        <p:blipFill rotWithShape="1">
          <a:blip r:embed="rId4">
            <a:alphaModFix/>
          </a:blip>
          <a:srcRect b="0" l="0" r="0" t="17389"/>
          <a:stretch/>
        </p:blipFill>
        <p:spPr>
          <a:xfrm>
            <a:off x="6183225" y="906300"/>
            <a:ext cx="4914900" cy="534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88" title="Rasa Circle Worksho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650" y="152400"/>
            <a:ext cx="4633318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88" title="Workshop Pictur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693" y="152400"/>
            <a:ext cx="4633318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89" title="Rasa Circle Takehome She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750" y="152400"/>
            <a:ext cx="4633112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89" title="Rasa Circle Takehome Sheet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237" y="152400"/>
            <a:ext cx="463311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