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1"/>
  </p:notesMasterIdLst>
  <p:sldIdLst>
    <p:sldId id="279" r:id="rId5"/>
    <p:sldId id="278" r:id="rId6"/>
    <p:sldId id="262" r:id="rId7"/>
    <p:sldId id="280" r:id="rId8"/>
    <p:sldId id="276" r:id="rId9"/>
    <p:sldId id="277" r:id="rId10"/>
  </p:sldIdLst>
  <p:sldSz cx="12192000" cy="6858000"/>
  <p:notesSz cx="6858000" cy="9144000"/>
  <p:embeddedFontLst>
    <p:embeddedFont>
      <p:font typeface="Comic Sans MS" panose="030F0902030302020204" pitchFamily="66" charset="0"/>
      <p:regular r:id="rId12"/>
      <p:bold r:id="rId13"/>
      <p:italic r:id="rId14"/>
      <p:boldItalic r:id="rId15"/>
    </p:embeddedFont>
    <p:embeddedFont>
      <p:font typeface="Nunito" pitchFamily="2" charset="77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jQr23ZrhKU7DP5FwFbvXyI3h0f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86619"/>
  </p:normalViewPr>
  <p:slideViewPr>
    <p:cSldViewPr snapToGrid="0">
      <p:cViewPr varScale="1">
        <p:scale>
          <a:sx n="92" d="100"/>
          <a:sy n="92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36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CFA31EA6-C17F-C1EC-108A-8DCD4D10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>
            <a:extLst>
              <a:ext uri="{FF2B5EF4-FFF2-40B4-BE49-F238E27FC236}">
                <a16:creationId xmlns:a16="http://schemas.microsoft.com/office/drawing/2014/main" id="{DCA4487F-C489-DBCF-598E-420088CE7A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8:notes">
            <a:extLst>
              <a:ext uri="{FF2B5EF4-FFF2-40B4-BE49-F238E27FC236}">
                <a16:creationId xmlns:a16="http://schemas.microsoft.com/office/drawing/2014/main" id="{E05FB812-AAD4-AE01-8937-7D0F7AC17E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2" name="Google Shape;252;p8:notes">
            <a:extLst>
              <a:ext uri="{FF2B5EF4-FFF2-40B4-BE49-F238E27FC236}">
                <a16:creationId xmlns:a16="http://schemas.microsoft.com/office/drawing/2014/main" id="{87382170-6D26-EF11-5F6B-3E1B497D473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161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BA2E8894-BD57-8EBA-0ECB-71A242B81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>
            <a:extLst>
              <a:ext uri="{FF2B5EF4-FFF2-40B4-BE49-F238E27FC236}">
                <a16:creationId xmlns:a16="http://schemas.microsoft.com/office/drawing/2014/main" id="{36D8963E-EFAA-FBF3-02D9-E61E183D6B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8:notes">
            <a:extLst>
              <a:ext uri="{FF2B5EF4-FFF2-40B4-BE49-F238E27FC236}">
                <a16:creationId xmlns:a16="http://schemas.microsoft.com/office/drawing/2014/main" id="{6D5783FA-EC20-976D-7052-8975A63246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2" name="Google Shape;252;p8:notes">
            <a:extLst>
              <a:ext uri="{FF2B5EF4-FFF2-40B4-BE49-F238E27FC236}">
                <a16:creationId xmlns:a16="http://schemas.microsoft.com/office/drawing/2014/main" id="{C6335972-7BF6-A20B-0D9D-AD4B974150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61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2" name="Google Shape;25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>
          <a:extLst>
            <a:ext uri="{FF2B5EF4-FFF2-40B4-BE49-F238E27FC236}">
              <a16:creationId xmlns:a16="http://schemas.microsoft.com/office/drawing/2014/main" id="{AF5C8D8A-84AC-BF0C-31BA-525251029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>
            <a:extLst>
              <a:ext uri="{FF2B5EF4-FFF2-40B4-BE49-F238E27FC236}">
                <a16:creationId xmlns:a16="http://schemas.microsoft.com/office/drawing/2014/main" id="{C9669D33-C73B-436E-A370-66059B5436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8:notes">
            <a:extLst>
              <a:ext uri="{FF2B5EF4-FFF2-40B4-BE49-F238E27FC236}">
                <a16:creationId xmlns:a16="http://schemas.microsoft.com/office/drawing/2014/main" id="{E103B72E-157B-819A-C036-FA0E8A30BA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2" name="Google Shape;252;p8:notes">
            <a:extLst>
              <a:ext uri="{FF2B5EF4-FFF2-40B4-BE49-F238E27FC236}">
                <a16:creationId xmlns:a16="http://schemas.microsoft.com/office/drawing/2014/main" id="{9BA302E9-406E-9633-70EB-826619C430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783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astEdFeed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witter.com/tastedfeed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tasted_feed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Sub Titl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2"/>
          <p:cNvSpPr txBox="1">
            <a:spLocks noGrp="1"/>
          </p:cNvSpPr>
          <p:nvPr>
            <p:ph type="ctrTitle"/>
          </p:nvPr>
        </p:nvSpPr>
        <p:spPr>
          <a:xfrm>
            <a:off x="992459" y="1122363"/>
            <a:ext cx="103706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unito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2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9" name="Google Shape;29;p42" descr="A picture containing text, orang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1649" y="4092575"/>
            <a:ext cx="5029200" cy="251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2" name="Google Shape;122;p53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with Watermelon">
  <p:cSld name="Bullets with Watermel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4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8770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3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1pPr>
            <a:lvl2pPr marL="914400" lvl="1" indent="-323850" algn="l">
              <a:lnSpc>
                <a:spcPct val="13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2pPr>
            <a:lvl3pPr marL="1371600" lvl="2" indent="-314325" algn="l">
              <a:lnSpc>
                <a:spcPct val="148888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unito"/>
              <a:buChar char="•"/>
              <a:defRPr sz="1800"/>
            </a:lvl3pPr>
            <a:lvl4pPr marL="1828800" lvl="3" indent="-2286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2286000" lvl="4" indent="-3048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3" name="Google Shape;133;p54" descr="A close-up of some fru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5300" y="2195512"/>
            <a:ext cx="323850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8"/>
          <p:cNvSpPr txBox="1">
            <a:spLocks noGrp="1"/>
          </p:cNvSpPr>
          <p:nvPr>
            <p:ph type="ctrTitle"/>
          </p:nvPr>
        </p:nvSpPr>
        <p:spPr>
          <a:xfrm>
            <a:off x="992459" y="1122363"/>
            <a:ext cx="10370634" cy="196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unito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4" name="Google Shape;144;p58" descr="Tas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17472" y="2845170"/>
            <a:ext cx="3920608" cy="196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1250" y="5431187"/>
            <a:ext cx="396779" cy="3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3817" y="5431187"/>
            <a:ext cx="708533" cy="3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4084" y="5321887"/>
            <a:ext cx="615400" cy="6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8"/>
          <p:cNvSpPr/>
          <p:nvPr/>
        </p:nvSpPr>
        <p:spPr>
          <a:xfrm>
            <a:off x="1963597" y="5964755"/>
            <a:ext cx="17363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@TastEd_feed</a:t>
            </a:r>
            <a:endParaRPr sz="1800" b="0" i="0" u="sng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9" name="Google Shape;149;p58"/>
          <p:cNvSpPr/>
          <p:nvPr/>
        </p:nvSpPr>
        <p:spPr>
          <a:xfrm>
            <a:off x="5567185" y="5964755"/>
            <a:ext cx="16417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@TastEdfeed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58"/>
          <p:cNvSpPr/>
          <p:nvPr/>
        </p:nvSpPr>
        <p:spPr>
          <a:xfrm>
            <a:off x="9138742" y="5937287"/>
            <a:ext cx="16417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@TastEdfeed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with Picture and Text ">
  <p:cSld name="1_Title with Picture and Text 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9"/>
          <p:cNvSpPr>
            <a:spLocks noGrp="1"/>
          </p:cNvSpPr>
          <p:nvPr>
            <p:ph type="pic" idx="2"/>
          </p:nvPr>
        </p:nvSpPr>
        <p:spPr>
          <a:xfrm>
            <a:off x="7817005" y="1825625"/>
            <a:ext cx="3538383" cy="434517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0" name="Google Shape;40;p49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8770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3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1pPr>
            <a:lvl2pPr marL="914400" lvl="1" indent="-323850" algn="l">
              <a:lnSpc>
                <a:spcPct val="13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2pPr>
            <a:lvl3pPr marL="1371600" lvl="2" indent="-314325" algn="l">
              <a:lnSpc>
                <a:spcPct val="148888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unito"/>
              <a:buChar char="•"/>
              <a:defRPr sz="1800"/>
            </a:lvl3pPr>
            <a:lvl4pPr marL="1828800" lvl="3" indent="-2286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2286000" lvl="4" indent="-3048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omic Sans MS"/>
              <a:buNone/>
              <a:defRPr sz="9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 with Artichoke">
  <p:cSld name="1_Bullets with Artichok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57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87704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3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1pPr>
            <a:lvl2pPr marL="914400" lvl="1" indent="-323850" algn="l">
              <a:lnSpc>
                <a:spcPct val="13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2pPr>
            <a:lvl3pPr marL="1371600" lvl="2" indent="-314325" algn="l">
              <a:lnSpc>
                <a:spcPct val="148888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unito"/>
              <a:buChar char="•"/>
              <a:defRPr sz="1800"/>
            </a:lvl3pPr>
            <a:lvl4pPr marL="1828800" lvl="3" indent="-2286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2286000" lvl="4" indent="-3048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" name="Google Shape;78;p57" descr="A close-up of a fru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2561431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 Content">
  <p:cSld name="Title and Two Column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47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220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3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1pPr>
            <a:lvl2pPr marL="914400" lvl="1" indent="-323850" algn="l">
              <a:lnSpc>
                <a:spcPct val="13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2pPr>
            <a:lvl3pPr marL="1371600" lvl="2" indent="-314325" algn="l">
              <a:lnSpc>
                <a:spcPct val="148888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unito"/>
              <a:buChar char="•"/>
              <a:defRPr sz="1800"/>
            </a:lvl3pPr>
            <a:lvl4pPr marL="1828800" lvl="3" indent="-2286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2286000" lvl="4" indent="-3048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2"/>
          </p:nvPr>
        </p:nvSpPr>
        <p:spPr>
          <a:xfrm>
            <a:off x="6133801" y="1825625"/>
            <a:ext cx="5220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3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1pPr>
            <a:lvl2pPr marL="914400" lvl="1" indent="-323850" algn="l">
              <a:lnSpc>
                <a:spcPct val="13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2pPr>
            <a:lvl3pPr marL="1371600" lvl="2" indent="-314325" algn="l">
              <a:lnSpc>
                <a:spcPct val="148888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unito"/>
              <a:buChar char="•"/>
              <a:defRPr sz="1800"/>
            </a:lvl3pPr>
            <a:lvl4pPr marL="1828800" lvl="3" indent="-2286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2286000" lvl="4" indent="-3048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Picture and Text ">
  <p:cSld name="Title with Picture and Text 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8"/>
          <p:cNvSpPr>
            <a:spLocks noGrp="1"/>
          </p:cNvSpPr>
          <p:nvPr>
            <p:ph type="pic" idx="2"/>
          </p:nvPr>
        </p:nvSpPr>
        <p:spPr>
          <a:xfrm>
            <a:off x="4616605" y="1825625"/>
            <a:ext cx="6738783" cy="4345171"/>
          </a:xfrm>
          <a:prstGeom prst="rect">
            <a:avLst/>
          </a:prstGeom>
          <a:noFill/>
          <a:ln>
            <a:noFill/>
          </a:ln>
        </p:spPr>
      </p:sp>
      <p:pic>
        <p:nvPicPr>
          <p:cNvPr id="89" name="Google Shape;89;p48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8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37003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13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1pPr>
            <a:lvl2pPr marL="914400" lvl="1" indent="-323850" algn="l">
              <a:lnSpc>
                <a:spcPct val="134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•"/>
              <a:defRPr sz="2000"/>
            </a:lvl2pPr>
            <a:lvl3pPr marL="1371600" lvl="2" indent="-314325" algn="l">
              <a:lnSpc>
                <a:spcPct val="148888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unito"/>
              <a:buChar char="•"/>
              <a:defRPr sz="1800"/>
            </a:lvl3pPr>
            <a:lvl4pPr marL="1828800" lvl="3" indent="-2286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marL="2286000" lvl="4" indent="-304800" algn="l">
              <a:lnSpc>
                <a:spcPct val="1675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ull Screen Picture">
  <p:cSld name="Title and Full Screen Pictur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0"/>
          <p:cNvSpPr>
            <a:spLocks noGrp="1"/>
          </p:cNvSpPr>
          <p:nvPr>
            <p:ph type="pic" idx="2"/>
          </p:nvPr>
        </p:nvSpPr>
        <p:spPr>
          <a:xfrm>
            <a:off x="838201" y="1825625"/>
            <a:ext cx="10517188" cy="4345171"/>
          </a:xfrm>
          <a:prstGeom prst="rect">
            <a:avLst/>
          </a:prstGeom>
          <a:noFill/>
          <a:ln>
            <a:noFill/>
          </a:ln>
        </p:spPr>
      </p:sp>
      <p:pic>
        <p:nvPicPr>
          <p:cNvPr id="97" name="Google Shape;97;p50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Two Picture Side by Side">
  <p:cSld name="2_Title and Two Picture Side by S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1"/>
          <p:cNvSpPr>
            <a:spLocks noGrp="1"/>
          </p:cNvSpPr>
          <p:nvPr>
            <p:ph type="pic" idx="2"/>
          </p:nvPr>
        </p:nvSpPr>
        <p:spPr>
          <a:xfrm>
            <a:off x="6188927" y="1825625"/>
            <a:ext cx="5166461" cy="4345169"/>
          </a:xfrm>
          <a:prstGeom prst="rect">
            <a:avLst/>
          </a:prstGeom>
          <a:noFill/>
          <a:ln>
            <a:noFill/>
          </a:ln>
        </p:spPr>
      </p:sp>
      <p:pic>
        <p:nvPicPr>
          <p:cNvPr id="104" name="Google Shape;104;p51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1"/>
          <p:cNvSpPr>
            <a:spLocks noGrp="1"/>
          </p:cNvSpPr>
          <p:nvPr>
            <p:ph type="pic" idx="3"/>
          </p:nvPr>
        </p:nvSpPr>
        <p:spPr>
          <a:xfrm>
            <a:off x="837406" y="1825625"/>
            <a:ext cx="5258593" cy="4345171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wo Picture Side by Side">
  <p:cSld name="3_Title and Two Picture Side by S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2"/>
          <p:cNvSpPr>
            <a:spLocks noGrp="1"/>
          </p:cNvSpPr>
          <p:nvPr>
            <p:ph type="pic" idx="2"/>
          </p:nvPr>
        </p:nvSpPr>
        <p:spPr>
          <a:xfrm>
            <a:off x="6188927" y="1825626"/>
            <a:ext cx="5166461" cy="2099604"/>
          </a:xfrm>
          <a:prstGeom prst="rect">
            <a:avLst/>
          </a:prstGeom>
          <a:noFill/>
          <a:ln>
            <a:noFill/>
          </a:ln>
        </p:spPr>
      </p:sp>
      <p:pic>
        <p:nvPicPr>
          <p:cNvPr id="112" name="Google Shape;112;p52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0050" y="550673"/>
            <a:ext cx="1913750" cy="95446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6018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2"/>
          <p:cNvSpPr>
            <a:spLocks noGrp="1"/>
          </p:cNvSpPr>
          <p:nvPr>
            <p:ph type="pic" idx="3"/>
          </p:nvPr>
        </p:nvSpPr>
        <p:spPr>
          <a:xfrm>
            <a:off x="837406" y="1825626"/>
            <a:ext cx="5258593" cy="2099604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52"/>
          <p:cNvSpPr>
            <a:spLocks noGrp="1"/>
          </p:cNvSpPr>
          <p:nvPr>
            <p:ph type="pic" idx="4"/>
          </p:nvPr>
        </p:nvSpPr>
        <p:spPr>
          <a:xfrm>
            <a:off x="837406" y="3956238"/>
            <a:ext cx="5258593" cy="2214558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52"/>
          <p:cNvSpPr>
            <a:spLocks noGrp="1"/>
          </p:cNvSpPr>
          <p:nvPr>
            <p:ph type="pic" idx="5"/>
          </p:nvPr>
        </p:nvSpPr>
        <p:spPr>
          <a:xfrm>
            <a:off x="6188132" y="3956238"/>
            <a:ext cx="5166461" cy="2214558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unito"/>
              <a:buNone/>
              <a:defRPr sz="4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5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hyperlink" Target="http://www.tasteeducation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3">
          <a:extLst>
            <a:ext uri="{FF2B5EF4-FFF2-40B4-BE49-F238E27FC236}">
              <a16:creationId xmlns:a16="http://schemas.microsoft.com/office/drawing/2014/main" id="{3F5C72C7-A498-4F9D-668A-1F8ADC6F4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0" name="Rectangle 26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Google Shape;256;p8">
            <a:extLst>
              <a:ext uri="{FF2B5EF4-FFF2-40B4-BE49-F238E27FC236}">
                <a16:creationId xmlns:a16="http://schemas.microsoft.com/office/drawing/2014/main" id="{931B5753-8615-0152-95C9-88300712BDCE}"/>
              </a:ext>
            </a:extLst>
          </p:cNvPr>
          <p:cNvSpPr txBox="1"/>
          <p:nvPr/>
        </p:nvSpPr>
        <p:spPr>
          <a:xfrm>
            <a:off x="640080" y="443060"/>
            <a:ext cx="4368602" cy="183915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3600"/>
            </a:pPr>
            <a:r>
              <a:rPr lang="en-US" sz="3600" b="1" kern="1200" dirty="0">
                <a:solidFill>
                  <a:schemeClr val="tx1"/>
                </a:solidFill>
                <a:latin typeface="Nunito" pitchFamily="2" charset="77"/>
                <a:ea typeface="+mj-ea"/>
                <a:cs typeface="+mj-cs"/>
              </a:rPr>
              <a:t>TastEd: making food education accessible</a:t>
            </a:r>
            <a:endParaRPr lang="en-US" sz="3600" b="1" i="0" u="none" strike="noStrike" kern="1200" cap="none" dirty="0">
              <a:solidFill>
                <a:schemeClr val="tx1"/>
              </a:solidFill>
              <a:latin typeface="Nunito" pitchFamily="2" charset="77"/>
              <a:ea typeface="+mj-ea"/>
              <a:cs typeface="+mj-cs"/>
              <a:sym typeface="Nunito"/>
            </a:endParaRPr>
          </a:p>
        </p:txBody>
      </p:sp>
      <p:sp>
        <p:nvSpPr>
          <p:cNvPr id="27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48;g16f497ceb45_0_2">
            <a:extLst>
              <a:ext uri="{FF2B5EF4-FFF2-40B4-BE49-F238E27FC236}">
                <a16:creationId xmlns:a16="http://schemas.microsoft.com/office/drawing/2014/main" id="{96D6DC3F-695D-721A-EA4D-22329CF9C9CD}"/>
              </a:ext>
            </a:extLst>
          </p:cNvPr>
          <p:cNvSpPr txBox="1"/>
          <p:nvPr/>
        </p:nvSpPr>
        <p:spPr>
          <a:xfrm>
            <a:off x="640080" y="2872899"/>
            <a:ext cx="4978295" cy="332066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285750" lvl="0" indent="-228600">
              <a:lnSpc>
                <a:spcPct val="90000"/>
              </a:lnSpc>
              <a:spcAft>
                <a:spcPts val="60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rPr>
              <a:t>National UK charity bringing sensory food education to schools and early years settings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rPr>
              <a:t>Free, curriculum-linked lessons &amp; activities (aged up to 11) 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rPr>
              <a:t>Focus on fresh fruit &amp; vegetables – simple, no kitchen needed 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rPr>
              <a:t>~1,800 schools and nurseries signed up</a:t>
            </a:r>
          </a:p>
        </p:txBody>
      </p:sp>
      <p:pic>
        <p:nvPicPr>
          <p:cNvPr id="4" name="Google Shape;181;g1363b0de128_0_9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50E1F7A-D7DC-22B3-F573-18EAECA9FE79}"/>
              </a:ext>
            </a:extLst>
          </p:cNvPr>
          <p:cNvPicPr preferRelativeResize="0"/>
          <p:nvPr/>
        </p:nvPicPr>
        <p:blipFill rotWithShape="1">
          <a:blip r:embed="rId3"/>
          <a:srcRect l="16919" r="24904" b="-1"/>
          <a:stretch>
            <a:fillRect/>
          </a:stretch>
        </p:blipFill>
        <p:spPr>
          <a:xfrm>
            <a:off x="6254238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254" name="Google Shape;254;p8">
            <a:extLst>
              <a:ext uri="{FF2B5EF4-FFF2-40B4-BE49-F238E27FC236}">
                <a16:creationId xmlns:a16="http://schemas.microsoft.com/office/drawing/2014/main" id="{2CF54FDA-C97C-549A-017B-79786401F02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439400" y="6356350"/>
            <a:ext cx="9144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Aft>
                <a:spcPts val="600"/>
              </a:spcAft>
              <a:buClrTx/>
              <a:buSzTx/>
              <a:defRPr/>
            </a:pPr>
            <a:fld id="{00000000-1234-1234-1234-123412341234}" type="slidenum">
              <a:rPr lang="en-US" sz="12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buClrTx/>
                <a:buSzTx/>
                <a:defRPr/>
              </a:pPr>
              <a:t>1</a:t>
            </a:fld>
            <a:endParaRPr lang="en-US" sz="1200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8" name="Google Shape;258;p8">
            <a:extLst>
              <a:ext uri="{FF2B5EF4-FFF2-40B4-BE49-F238E27FC236}">
                <a16:creationId xmlns:a16="http://schemas.microsoft.com/office/drawing/2014/main" id="{14DD93BB-B3A7-5DB9-EBA7-0ACA8B4C46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387" y="5828486"/>
            <a:ext cx="1525960" cy="76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563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3">
          <a:extLst>
            <a:ext uri="{FF2B5EF4-FFF2-40B4-BE49-F238E27FC236}">
              <a16:creationId xmlns:a16="http://schemas.microsoft.com/office/drawing/2014/main" id="{562FD784-6F91-5471-CBE6-C8DF786CE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0" name="Rectangle 26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Google Shape;256;p8">
            <a:extLst>
              <a:ext uri="{FF2B5EF4-FFF2-40B4-BE49-F238E27FC236}">
                <a16:creationId xmlns:a16="http://schemas.microsoft.com/office/drawing/2014/main" id="{5B47BFA0-4A17-07E9-266D-4DCF4F6977F3}"/>
              </a:ext>
            </a:extLst>
          </p:cNvPr>
          <p:cNvSpPr txBox="1"/>
          <p:nvPr/>
        </p:nvSpPr>
        <p:spPr>
          <a:xfrm>
            <a:off x="640080" y="329184"/>
            <a:ext cx="5581611" cy="178308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3600"/>
            </a:pPr>
            <a:r>
              <a:rPr lang="en-US" sz="4000" b="1" kern="1200" dirty="0" err="1">
                <a:solidFill>
                  <a:schemeClr val="tx1"/>
                </a:solidFill>
                <a:latin typeface="Nunito" pitchFamily="2" charset="77"/>
                <a:ea typeface="+mj-ea"/>
                <a:cs typeface="+mj-cs"/>
                <a:sym typeface="Nunito"/>
              </a:rPr>
              <a:t>TastEd</a:t>
            </a:r>
            <a:r>
              <a:rPr lang="en-US" sz="4000" b="1" kern="1200" dirty="0">
                <a:solidFill>
                  <a:schemeClr val="tx1"/>
                </a:solidFill>
                <a:latin typeface="Nunito" pitchFamily="2" charset="77"/>
                <a:ea typeface="+mj-ea"/>
                <a:cs typeface="+mj-cs"/>
                <a:sym typeface="Nunito"/>
              </a:rPr>
              <a:t> Ambassador Schools</a:t>
            </a:r>
          </a:p>
        </p:txBody>
      </p:sp>
      <p:sp>
        <p:nvSpPr>
          <p:cNvPr id="27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48;g16f497ceb45_0_2">
            <a:extLst>
              <a:ext uri="{FF2B5EF4-FFF2-40B4-BE49-F238E27FC236}">
                <a16:creationId xmlns:a16="http://schemas.microsoft.com/office/drawing/2014/main" id="{78CA27F3-0709-9BA1-4B2D-BCB4BCEAA902}"/>
              </a:ext>
            </a:extLst>
          </p:cNvPr>
          <p:cNvSpPr txBox="1"/>
          <p:nvPr/>
        </p:nvSpPr>
        <p:spPr>
          <a:xfrm>
            <a:off x="640080" y="2706624"/>
            <a:ext cx="4362461" cy="348386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  <a:sym typeface="Nunito"/>
              </a:rPr>
              <a:t>Celebrating 5 schools leading the way in embedding TastEd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  <a:sym typeface="Nunito"/>
              </a:rPr>
              <a:t>Sharing case studies, children’s work, and teacher voices</a:t>
            </a:r>
          </a:p>
        </p:txBody>
      </p:sp>
      <p:pic>
        <p:nvPicPr>
          <p:cNvPr id="6" name="Picture 5" descr="A box of vegetables and fruits&#10;&#10;AI-generated content may be incorrect.">
            <a:extLst>
              <a:ext uri="{FF2B5EF4-FFF2-40B4-BE49-F238E27FC236}">
                <a16:creationId xmlns:a16="http://schemas.microsoft.com/office/drawing/2014/main" id="{B60FB317-8C85-E485-FBB7-856D0F3C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2339"/>
          <a:stretch>
            <a:fillRect/>
          </a:stretch>
        </p:blipFill>
        <p:spPr>
          <a:xfrm>
            <a:off x="5952982" y="430244"/>
            <a:ext cx="5722944" cy="5926107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Picture 6" descr="A group of signs on a wall&#10;&#10;AI-generated content may be incorrect.">
            <a:extLst>
              <a:ext uri="{FF2B5EF4-FFF2-40B4-BE49-F238E27FC236}">
                <a16:creationId xmlns:a16="http://schemas.microsoft.com/office/drawing/2014/main" id="{816F9E6A-DA6A-7B34-80DD-F03524C4A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00" t="1545" r="18800" b="13111"/>
          <a:stretch/>
        </p:blipFill>
        <p:spPr>
          <a:xfrm>
            <a:off x="3346515" y="4259776"/>
            <a:ext cx="2296106" cy="2096575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254" name="Google Shape;254;p8">
            <a:extLst>
              <a:ext uri="{FF2B5EF4-FFF2-40B4-BE49-F238E27FC236}">
                <a16:creationId xmlns:a16="http://schemas.microsoft.com/office/drawing/2014/main" id="{F54029E8-1CD4-1617-BF3D-6ED05E2171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R="0" lvl="0" indent="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SzPts val="900"/>
              <a:buFont typeface="Comic Sans MS"/>
              <a:buNone/>
            </a:pPr>
            <a:fld id="{00000000-1234-1234-1234-123412341234}" type="slidenum"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marR="0" lvl="0" indent="0">
                <a:spcBef>
                  <a:spcPts val="0"/>
                </a:spcBef>
                <a:spcAft>
                  <a:spcPts val="600"/>
                </a:spcAft>
                <a:buClr>
                  <a:srgbClr val="888888"/>
                </a:buClr>
                <a:buSzPts val="900"/>
                <a:buFont typeface="Comic Sans MS"/>
                <a:buNone/>
              </a:pPr>
              <a:t>2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58" name="Google Shape;258;p8">
            <a:extLst>
              <a:ext uri="{FF2B5EF4-FFF2-40B4-BE49-F238E27FC236}">
                <a16:creationId xmlns:a16="http://schemas.microsoft.com/office/drawing/2014/main" id="{F512E2AF-FA5E-B83E-966E-AE87E643AE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232" y="5746773"/>
            <a:ext cx="1525960" cy="76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58;p8">
            <a:extLst>
              <a:ext uri="{FF2B5EF4-FFF2-40B4-BE49-F238E27FC236}">
                <a16:creationId xmlns:a16="http://schemas.microsoft.com/office/drawing/2014/main" id="{F33100AD-1618-62A5-FB41-434BF774BDA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387" y="5828486"/>
            <a:ext cx="1525960" cy="76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36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3" name="Rectangle 26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Google Shape;256;p8"/>
          <p:cNvSpPr txBox="1"/>
          <p:nvPr/>
        </p:nvSpPr>
        <p:spPr>
          <a:xfrm>
            <a:off x="4504291" y="630936"/>
            <a:ext cx="7194586" cy="178308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3600"/>
            </a:pPr>
            <a:r>
              <a:rPr lang="en-US" sz="3600" b="1" i="0" u="none" strike="noStrike" kern="1200" cap="none" dirty="0">
                <a:solidFill>
                  <a:schemeClr val="tx1"/>
                </a:solidFill>
                <a:latin typeface="Nunito" pitchFamily="2" charset="77"/>
                <a:ea typeface="+mj-ea"/>
                <a:cs typeface="+mj-cs"/>
                <a:sym typeface="Nunito"/>
              </a:rPr>
              <a:t>Ambler Primary School &amp; </a:t>
            </a:r>
          </a:p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3600"/>
            </a:pPr>
            <a:r>
              <a:rPr lang="en-US" sz="3600" b="1" i="0" u="none" strike="noStrike" kern="1200" cap="none" dirty="0">
                <a:solidFill>
                  <a:schemeClr val="tx1"/>
                </a:solidFill>
                <a:latin typeface="Nunito" pitchFamily="2" charset="77"/>
                <a:ea typeface="+mj-ea"/>
                <a:cs typeface="+mj-cs"/>
                <a:sym typeface="Nunito"/>
              </a:rPr>
              <a:t>Children’s Centre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9F71C-526A-7A31-5C8D-06555DB107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473"/>
          <a:stretch>
            <a:fillRect/>
          </a:stretch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48;g16f497ceb45_0_2">
            <a:extLst>
              <a:ext uri="{FF2B5EF4-FFF2-40B4-BE49-F238E27FC236}">
                <a16:creationId xmlns:a16="http://schemas.microsoft.com/office/drawing/2014/main" id="{79350DC5-B7C4-E1E4-FDBE-AFF3E1285399}"/>
              </a:ext>
            </a:extLst>
          </p:cNvPr>
          <p:cNvSpPr txBox="1"/>
          <p:nvPr/>
        </p:nvSpPr>
        <p:spPr>
          <a:xfrm>
            <a:off x="4654296" y="2706624"/>
            <a:ext cx="4536838" cy="348386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  <a:sym typeface="Nunito"/>
              </a:rPr>
              <a:t>TastEd provision from nursery – year 6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  <a:sym typeface="Nunito"/>
              </a:rPr>
              <a:t>Children are more adventurous at lunchtime – a sudden love of beetroot!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  <a:sym typeface="Nunito"/>
              </a:rPr>
              <a:t>UK central government Department for Education’s Early Years Safeguarding, Health and Wellbeing team visit to see TastEd in action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endParaRPr lang="en-US" sz="2200" kern="1200" dirty="0">
              <a:solidFill>
                <a:schemeClr val="tx1"/>
              </a:solidFill>
              <a:latin typeface="+mn-lt"/>
              <a:ea typeface="+mn-ea"/>
              <a:cs typeface="+mn-cs"/>
              <a:sym typeface="Nunito"/>
            </a:endParaRPr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8384" y="5808998"/>
            <a:ext cx="1525960" cy="7629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6;g16f497ceb45_0_2">
            <a:extLst>
              <a:ext uri="{FF2B5EF4-FFF2-40B4-BE49-F238E27FC236}">
                <a16:creationId xmlns:a16="http://schemas.microsoft.com/office/drawing/2014/main" id="{F5C33CB0-111B-9E6C-9FE6-78B011372AE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8601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3">
          <a:extLst>
            <a:ext uri="{FF2B5EF4-FFF2-40B4-BE49-F238E27FC236}">
              <a16:creationId xmlns:a16="http://schemas.microsoft.com/office/drawing/2014/main" id="{9A1CCD75-2472-6E84-7EE9-332DC0B4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3" name="Rectangle 26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Google Shape;256;p8">
            <a:extLst>
              <a:ext uri="{FF2B5EF4-FFF2-40B4-BE49-F238E27FC236}">
                <a16:creationId xmlns:a16="http://schemas.microsoft.com/office/drawing/2014/main" id="{2460BE51-A026-8539-291A-4DE51BCB9E13}"/>
              </a:ext>
            </a:extLst>
          </p:cNvPr>
          <p:cNvSpPr txBox="1"/>
          <p:nvPr/>
        </p:nvSpPr>
        <p:spPr>
          <a:xfrm>
            <a:off x="640080" y="1328860"/>
            <a:ext cx="6894576" cy="78340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lnSpcReduction="10000"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dk1"/>
              </a:buClr>
              <a:buSzPts val="3600"/>
            </a:pPr>
            <a:r>
              <a:rPr lang="en-US" sz="4500" b="1" i="0" u="none" strike="noStrike" kern="1200" cap="none" dirty="0">
                <a:solidFill>
                  <a:schemeClr val="tx1"/>
                </a:solidFill>
                <a:latin typeface="Nunito" pitchFamily="2" charset="77"/>
                <a:ea typeface="+mj-ea"/>
                <a:cs typeface="+mj-cs"/>
                <a:sym typeface="Nunito"/>
              </a:rPr>
              <a:t>Looking ahead</a:t>
            </a:r>
          </a:p>
        </p:txBody>
      </p:sp>
      <p:sp>
        <p:nvSpPr>
          <p:cNvPr id="26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48;g16f497ceb45_0_2">
            <a:extLst>
              <a:ext uri="{FF2B5EF4-FFF2-40B4-BE49-F238E27FC236}">
                <a16:creationId xmlns:a16="http://schemas.microsoft.com/office/drawing/2014/main" id="{8CB7381A-55BC-F6BF-F243-032B0E1B32E5}"/>
              </a:ext>
            </a:extLst>
          </p:cNvPr>
          <p:cNvSpPr txBox="1"/>
          <p:nvPr/>
        </p:nvSpPr>
        <p:spPr>
          <a:xfrm>
            <a:off x="640080" y="2706624"/>
            <a:ext cx="4101602" cy="3483864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  <a:sym typeface="Nunito"/>
              </a:rPr>
              <a:t>Featured in Department for Education Early Years Health &amp; Wellbeing guidance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  <a:sym typeface="Nunito"/>
              </a:rPr>
              <a:t>Referenced in the National Food Strategy and the governments Good Food Cycle.</a:t>
            </a:r>
          </a:p>
          <a:p>
            <a:pPr marL="285750" lvl="0" indent="-228600">
              <a:lnSpc>
                <a:spcPct val="90000"/>
              </a:lnSpc>
              <a:spcAft>
                <a:spcPts val="600"/>
              </a:spcAft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1900" kern="1200" dirty="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  <a:sym typeface="Nunito"/>
              </a:rPr>
              <a:t>Goal: Every child in the UK experiences the joy of tasting fresh vegetables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D1B957-D073-F247-51A5-A9424E81C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5" t="15826" r="23109" b="41709"/>
          <a:stretch>
            <a:fillRect/>
          </a:stretch>
        </p:blipFill>
        <p:spPr>
          <a:xfrm>
            <a:off x="5381762" y="482130"/>
            <a:ext cx="6474617" cy="2457812"/>
          </a:xfrm>
          <a:prstGeom prst="rect">
            <a:avLst/>
          </a:prstGeom>
        </p:spPr>
      </p:pic>
      <p:pic>
        <p:nvPicPr>
          <p:cNvPr id="5" name="Picture 4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92F69E78-B304-088E-F526-8A38D08D0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69"/>
          <a:stretch/>
        </p:blipFill>
        <p:spPr>
          <a:xfrm>
            <a:off x="5381763" y="3098999"/>
            <a:ext cx="6474616" cy="3293475"/>
          </a:xfrm>
          <a:prstGeom prst="rect">
            <a:avLst/>
          </a:prstGeom>
        </p:spPr>
      </p:pic>
      <p:pic>
        <p:nvPicPr>
          <p:cNvPr id="258" name="Google Shape;258;p8">
            <a:extLst>
              <a:ext uri="{FF2B5EF4-FFF2-40B4-BE49-F238E27FC236}">
                <a16:creationId xmlns:a16="http://schemas.microsoft.com/office/drawing/2014/main" id="{9666F56F-423B-16D4-7F2F-074F6F0AB7B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947" y="5808998"/>
            <a:ext cx="1525960" cy="76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8;p8">
            <a:extLst>
              <a:ext uri="{FF2B5EF4-FFF2-40B4-BE49-F238E27FC236}">
                <a16:creationId xmlns:a16="http://schemas.microsoft.com/office/drawing/2014/main" id="{A90A9360-DA3B-EB9E-3DB0-75D44BB613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387" y="5828486"/>
            <a:ext cx="1525960" cy="762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38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"/>
          <p:cNvSpPr txBox="1"/>
          <p:nvPr/>
        </p:nvSpPr>
        <p:spPr>
          <a:xfrm>
            <a:off x="910677" y="631571"/>
            <a:ext cx="1037063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unito"/>
              <a:buNone/>
            </a:pPr>
            <a:r>
              <a:rPr lang="en-US" sz="4500" b="1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Any questions?</a:t>
            </a:r>
            <a:endParaRPr sz="45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34" descr="A child holding his hand up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6174" y="1648678"/>
            <a:ext cx="3939639" cy="457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8;p8">
            <a:extLst>
              <a:ext uri="{FF2B5EF4-FFF2-40B4-BE49-F238E27FC236}">
                <a16:creationId xmlns:a16="http://schemas.microsoft.com/office/drawing/2014/main" id="{3F477622-59A1-14B5-6428-29291DC347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387" y="5828486"/>
            <a:ext cx="1525960" cy="76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8"/>
          <p:cNvSpPr txBox="1">
            <a:spLocks noGrp="1"/>
          </p:cNvSpPr>
          <p:nvPr>
            <p:ph type="ctrTitle" idx="4294967295"/>
          </p:nvPr>
        </p:nvSpPr>
        <p:spPr>
          <a:xfrm>
            <a:off x="911225" y="2752800"/>
            <a:ext cx="10369550" cy="720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unito"/>
              <a:buNone/>
            </a:pPr>
            <a:r>
              <a:rPr lang="en-US" dirty="0"/>
              <a:t>Thank you for listening…</a:t>
            </a:r>
            <a:endParaRPr dirty="0"/>
          </a:p>
        </p:txBody>
      </p:sp>
      <p:pic>
        <p:nvPicPr>
          <p:cNvPr id="405" name="Google Shape;405;p38" descr="A close up of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731415"/>
            <a:ext cx="9144000" cy="175021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8"/>
          <p:cNvSpPr txBox="1"/>
          <p:nvPr/>
        </p:nvSpPr>
        <p:spPr>
          <a:xfrm>
            <a:off x="911225" y="3633625"/>
            <a:ext cx="7039178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To keep up to date with what’s going on at </a:t>
            </a:r>
            <a:r>
              <a:rPr lang="en-US" sz="2000" b="1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TastEd</a:t>
            </a:r>
            <a:r>
              <a:rPr lang="en-US" sz="20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Sign up to our newsletter: </a:t>
            </a:r>
            <a:r>
              <a:rPr lang="en-US" sz="2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4"/>
              </a:rPr>
              <a:t>www.tasteeducation.com</a:t>
            </a:r>
            <a:endParaRPr lang="en-US" sz="20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Follow up on social media: </a:t>
            </a:r>
          </a:p>
          <a:p>
            <a:pPr lvl="7">
              <a:lnSpc>
                <a:spcPct val="150000"/>
              </a:lnSpc>
            </a:pPr>
            <a:r>
              <a:rPr lang="en-US" sz="2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	Instagram: @tasted_feed</a:t>
            </a:r>
          </a:p>
          <a:p>
            <a:pPr lvl="7">
              <a:lnSpc>
                <a:spcPct val="150000"/>
              </a:lnSpc>
            </a:pPr>
            <a:r>
              <a:rPr lang="en-US" sz="20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	LinkedIn: </a:t>
            </a:r>
            <a:r>
              <a:rPr lang="en-US" sz="2000" dirty="0" err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TastEd</a:t>
            </a:r>
            <a:endParaRPr sz="100" dirty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" name="Google Shape;258;p8">
            <a:extLst>
              <a:ext uri="{FF2B5EF4-FFF2-40B4-BE49-F238E27FC236}">
                <a16:creationId xmlns:a16="http://schemas.microsoft.com/office/drawing/2014/main" id="{9E482E8B-2F4F-DECB-D937-D2C0CFC0FB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6410" y="5745095"/>
            <a:ext cx="1525960" cy="762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cecd95-5023-4eb1-82a2-170dda83c5bd" xsi:nil="true"/>
    <lcf76f155ced4ddcb4097134ff3c332f xmlns="f550e90f-a347-4449-89d3-55511ef3288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43DC0DA18C7C44AFFC0279C5B4E910" ma:contentTypeVersion="14" ma:contentTypeDescription="Create a new document." ma:contentTypeScope="" ma:versionID="b260c78377b35a13159e3bafe56f0c31">
  <xsd:schema xmlns:xsd="http://www.w3.org/2001/XMLSchema" xmlns:xs="http://www.w3.org/2001/XMLSchema" xmlns:p="http://schemas.microsoft.com/office/2006/metadata/properties" xmlns:ns2="f550e90f-a347-4449-89d3-55511ef3288c" xmlns:ns3="69cecd95-5023-4eb1-82a2-170dda83c5bd" targetNamespace="http://schemas.microsoft.com/office/2006/metadata/properties" ma:root="true" ma:fieldsID="7fb8d35817b1c3519e7cac90ce82a19d" ns2:_="" ns3:_="">
    <xsd:import namespace="f550e90f-a347-4449-89d3-55511ef3288c"/>
    <xsd:import namespace="69cecd95-5023-4eb1-82a2-170dda83c5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0e90f-a347-4449-89d3-55511ef328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d4c3cbb-3eac-4d73-986f-e9bdeb9707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cecd95-5023-4eb1-82a2-170dda83c5b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af9d998-76f5-4485-a433-a9f08f0961f7}" ma:internalName="TaxCatchAll" ma:showField="CatchAllData" ma:web="69cecd95-5023-4eb1-82a2-170dda83c5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F6028B-AA89-4369-B237-4881C58E5F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724E5B-AB94-4124-9D9E-65F86AEBA7CD}">
  <ds:schemaRefs>
    <ds:schemaRef ds:uri="http://schemas.microsoft.com/office/2006/metadata/properties"/>
    <ds:schemaRef ds:uri="http://schemas.microsoft.com/office/infopath/2007/PartnerControls"/>
    <ds:schemaRef ds:uri="69cecd95-5023-4eb1-82a2-170dda83c5bd"/>
    <ds:schemaRef ds:uri="f550e90f-a347-4449-89d3-55511ef3288c"/>
  </ds:schemaRefs>
</ds:datastoreItem>
</file>

<file path=customXml/itemProps3.xml><?xml version="1.0" encoding="utf-8"?>
<ds:datastoreItem xmlns:ds="http://schemas.openxmlformats.org/officeDocument/2006/customXml" ds:itemID="{22AE1C56-5FAF-4BE0-BE2F-474539D358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50e90f-a347-4449-89d3-55511ef3288c"/>
    <ds:schemaRef ds:uri="69cecd95-5023-4eb1-82a2-170dda83c5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212</Words>
  <Application>Microsoft Macintosh PowerPoint</Application>
  <PresentationFormat>Widescreen</PresentationFormat>
  <Paragraphs>30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Nunito</vt:lpstr>
      <vt:lpstr>Calibri</vt:lpstr>
      <vt:lpstr>Arial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Platt</dc:creator>
  <cp:lastModifiedBy>Helena Buckley</cp:lastModifiedBy>
  <cp:revision>14</cp:revision>
  <dcterms:created xsi:type="dcterms:W3CDTF">2022-05-15T07:43:18Z</dcterms:created>
  <dcterms:modified xsi:type="dcterms:W3CDTF">2025-11-11T09:19:50Z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0x010100E843DC0DA18C7C44AFFC0279C5B4E910</vt:lpwstr>
  </property>
</Properties>
</file>